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4" r:id="rId2"/>
    <p:sldId id="367" r:id="rId3"/>
    <p:sldId id="368" r:id="rId4"/>
    <p:sldId id="373" r:id="rId5"/>
    <p:sldId id="393" r:id="rId6"/>
    <p:sldId id="391" r:id="rId7"/>
    <p:sldId id="388" r:id="rId8"/>
    <p:sldId id="389" r:id="rId9"/>
    <p:sldId id="371" r:id="rId10"/>
    <p:sldId id="384" r:id="rId11"/>
    <p:sldId id="395" r:id="rId12"/>
    <p:sldId id="386" r:id="rId13"/>
    <p:sldId id="385" r:id="rId14"/>
    <p:sldId id="394" r:id="rId15"/>
    <p:sldId id="417" r:id="rId16"/>
    <p:sldId id="402" r:id="rId17"/>
    <p:sldId id="418" r:id="rId18"/>
    <p:sldId id="398" r:id="rId19"/>
    <p:sldId id="403" r:id="rId20"/>
    <p:sldId id="405" r:id="rId21"/>
    <p:sldId id="410" r:id="rId22"/>
    <p:sldId id="404" r:id="rId23"/>
    <p:sldId id="411" r:id="rId24"/>
    <p:sldId id="401" r:id="rId25"/>
    <p:sldId id="419" r:id="rId26"/>
    <p:sldId id="407" r:id="rId27"/>
    <p:sldId id="412" r:id="rId28"/>
    <p:sldId id="414" r:id="rId29"/>
    <p:sldId id="416" r:id="rId30"/>
    <p:sldId id="415" r:id="rId31"/>
    <p:sldId id="408" r:id="rId32"/>
    <p:sldId id="413" r:id="rId33"/>
    <p:sldId id="420" r:id="rId34"/>
    <p:sldId id="378" r:id="rId35"/>
    <p:sldId id="409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AAE0-22F6-4E53-93C2-084B70CFB144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46A2-26B1-4242-97E9-F2C0BD6C51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29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ulasici-hastaliklar/2019-n-cov/liste/2019-ncov-sunumlar.html" TargetMode="External"/><Relationship Id="rId2" Type="http://schemas.openxmlformats.org/officeDocument/2006/relationships/hyperlink" Target="https://hsgm.saglik.gov.tr/depo/birimler/Bulasici-hastaliklar-db/hastaliklar/2019_n_CoV/rehberler/2019-nCov_Hastaligi_RehberiV4-11_Subat_20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o.int/emergencies/diseases/novel-coronavirus-2019/advice-for-public" TargetMode="External"/><Relationship Id="rId5" Type="http://schemas.openxmlformats.org/officeDocument/2006/relationships/hyperlink" Target="https://hsgm.saglik.gov.tr/tr/bulasici-hastaliklar/2019-n-cov/liste/2019-ncov-sik-sorulan-sorular.html" TargetMode="External"/><Relationship Id="rId4" Type="http://schemas.openxmlformats.org/officeDocument/2006/relationships/hyperlink" Target="https://www.seyahatsagligi.gov.tr/Site/HaberDetayi/225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4176464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83568" y="31203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Yeni </a:t>
            </a:r>
            <a:r>
              <a:rPr lang="tr-TR" sz="4800" b="1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endParaRPr lang="tr-TR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(2019-nCoV)</a:t>
            </a:r>
          </a:p>
          <a:p>
            <a:pPr algn="ctr"/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Enfeksiyonu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ve</a:t>
            </a:r>
          </a:p>
          <a:p>
            <a:pPr algn="ctr"/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Korunma Yolları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4585919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</a:rPr>
              <a:t>T.C. Sağlık Bakanlığı</a:t>
            </a:r>
          </a:p>
          <a:p>
            <a:pPr algn="ctr"/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</a:rPr>
              <a:t>Tokat Turhal İlçe Sağlık Müdürlüğü</a:t>
            </a:r>
          </a:p>
          <a:p>
            <a:pPr algn="ctr"/>
            <a:endParaRPr lang="tr-TR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Hazırlayan: Uzm. Dr. Güven GÖKGÖZ</a:t>
            </a:r>
          </a:p>
          <a:p>
            <a:pPr algn="ctr"/>
            <a:endParaRPr lang="tr-TR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19.02.2020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4431018"/>
            <a:ext cx="8928992" cy="231035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7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79394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Türkiye…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Türkiye’de </a:t>
            </a:r>
            <a:r>
              <a:rPr lang="tr-TR" sz="2800" dirty="0" smtClean="0">
                <a:solidFill>
                  <a:srgbClr val="FF0000"/>
                </a:solidFill>
              </a:rPr>
              <a:t>hasta ve ölüm yok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Çin’den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gelen Türk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kafilesinde hasta yok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Çevre ülkelerde hasta ve ölüm yok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accent2">
                    <a:lumMod val="50000"/>
                  </a:schemeClr>
                </a:solidFill>
              </a:rPr>
              <a:t>Yeni </a:t>
            </a:r>
            <a:r>
              <a:rPr lang="tr-TR" sz="4400" b="1" dirty="0" err="1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774399"/>
            <a:ext cx="85155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Uygun yöntemlerle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solunum yolundan alınmış numuneler ile yapılan tahliller mikrobiyolojik tanı konur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Tanı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için gerekli moleküler testler ülkemizde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mevcuttur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Tanı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testi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yalnızca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Halk Sağlığı Genel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Müdürlüğü</a:t>
            </a:r>
            <a:b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Ulusal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Viroloji Referans Laboratuvarında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yapılmaktadır</a:t>
            </a: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Tanı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27524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FF0000"/>
                </a:solidFill>
              </a:rPr>
              <a:t>Hastalığa özel </a:t>
            </a:r>
            <a:r>
              <a:rPr lang="tr-TR" sz="2600" dirty="0">
                <a:solidFill>
                  <a:srgbClr val="FF0000"/>
                </a:solidFill>
              </a:rPr>
              <a:t>bir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600" dirty="0" smtClean="0">
                <a:solidFill>
                  <a:srgbClr val="FF0000"/>
                </a:solidFill>
              </a:rPr>
              <a:t>tedavi yoktur</a:t>
            </a:r>
            <a:endParaRPr lang="tr-TR" sz="26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Uygulanan </a:t>
            </a:r>
            <a:r>
              <a:rPr lang="tr-TR" sz="2600" dirty="0" smtClean="0">
                <a:solidFill>
                  <a:srgbClr val="FF0000"/>
                </a:solidFill>
              </a:rPr>
              <a:t>destekleyici tedavi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ikincil enfeksiyonları ve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istenmeyen kötü sonuçları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önlemeye yöneliktir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Yatak istirahati ve beslenme desteği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Damar yolu ile sıvı tedavisi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Gerek halinde ek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oksijen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desteği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Gerek halinde etkene özel olmayan 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antimikrobiyal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ilaçlar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Tedavi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467544" y="1484784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El yıkama !!!     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Bol su ve sabun ile sık sık…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lkol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içerikli el antiseptikleri de kullanılabilir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Bulaş şüphesi olan bir kişi ile aynı ortamda bulunma,</a:t>
            </a:r>
            <a:br>
              <a:rPr lang="tr-TR" sz="2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yakın temas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gibi durumlarda </a:t>
            </a:r>
            <a:r>
              <a:rPr lang="tr-TR" sz="2600" dirty="0">
                <a:solidFill>
                  <a:srgbClr val="FF0000"/>
                </a:solidFill>
              </a:rPr>
              <a:t>basit tıbbi maske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kullanılmalı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N95/FFP2 veya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N99/FFP3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gibi özel maskeler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ve beraberinde gözlük/siperlik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kullanımı, yalnızca hastaların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vücut sıvılarının ortama saçılmasına neden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olabilecek bir girişim yapılacağında, sağlık personeli için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gereklidir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Solunum yolu veya diğer vücut çıkartıları ile kirlenmesi mümkün olan tüm yüzeyler, 1:100 sulandırılmış </a:t>
            </a:r>
            <a:r>
              <a:rPr lang="tr-TR" sz="2600" dirty="0">
                <a:solidFill>
                  <a:srgbClr val="FF0000"/>
                </a:solidFill>
              </a:rPr>
              <a:t>çamaşır suyu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ile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temizlenir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Korunma Yolları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5536" y="1774399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El temizliğine dikkat edilmelidir. Eller en az 20 saniye boyunca sabun ve suyla yıkanmalı,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su ve sabuna erişimin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olmadığı durumlarda alkol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içerikli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el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antiseptikleri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kullanılmalıdır.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Eller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yıkanmadan ağız, burun ve gözlerle temas edilmemelidir. 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Hasta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kişilerle yakın temastan kaçınılmalıdır, mümkünse en az bir metrelik mesafe korunmalıdır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Özellikle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hasta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kişiler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veya çevreleriyle doğrudan temas ettikten sonra eller sık sık yıkanmalıdır.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Toplum İçin Genel Öneriler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41764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155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Akut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solunum yolu enfeksiyonu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belirtileri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olan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kişiler; başka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insanlarla mesafeyi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korumalı,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öksürürken ve hapşırırken tek kullanımlık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mendil ile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ağız ve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burnunu kapatmalı, ellerini sık sık su ve sabun ile yıkamalı ve mümkünse tıbbi maske kullanmalıdır.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Ülkemiz sağlıklı kişilerin maske kullanmasına bugün için gerek yoktur.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Toplum İçin Genel </a:t>
            </a: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</a:rPr>
              <a:t>Öneriler</a:t>
            </a:r>
          </a:p>
        </p:txBody>
      </p:sp>
    </p:spTree>
    <p:extLst>
      <p:ext uri="{BB962C8B-B14F-4D97-AF65-F5344CB8AC3E}">
        <p14:creationId xmlns:p14="http://schemas.microsoft.com/office/powerpoint/2010/main" val="1189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76464" cy="41764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5671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995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Türkiye’de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hastası var mı,</a:t>
            </a:r>
            <a:b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hastalık riski var mı?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rgbClr val="441918"/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Ülkemizde henüz hasta saptanmamıştır.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Diğer ülkelerde görülen hastalar, Çin’den bu ülkelere giden hastalar ve bu hastaların hastalığı bulaştırdığı hastalardır.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Ayrıca Çin’den ülkemize tüm direkt uçuşlar Mart ayına kadar durdurulmuştur, böylece hastalığın ülkemize taşınmasının önüne geçilmeye çalışılmaktadır.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Ancak dünyadaki her </a:t>
            </a:r>
            <a:r>
              <a:rPr lang="tr-TR" sz="2400" dirty="0">
                <a:solidFill>
                  <a:srgbClr val="441918"/>
                </a:solidFill>
              </a:rPr>
              <a:t>ülke gibi ülkemizde de </a:t>
            </a:r>
            <a:r>
              <a:rPr lang="tr-TR" sz="2400" dirty="0" smtClean="0">
                <a:solidFill>
                  <a:srgbClr val="441918"/>
                </a:solidFill>
              </a:rPr>
              <a:t>hastalığın </a:t>
            </a:r>
            <a:r>
              <a:rPr lang="tr-TR" sz="2400" dirty="0">
                <a:solidFill>
                  <a:srgbClr val="441918"/>
                </a:solidFill>
              </a:rPr>
              <a:t>görülme ihtimali bulunmaktadır.</a:t>
            </a:r>
            <a:endParaRPr lang="tr-TR" sz="2400" dirty="0" smtClean="0">
              <a:solidFill>
                <a:srgbClr val="441918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9051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995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Okula giden çocuklarımız Yeni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enfeksiyonu kapabilir mi?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rgbClr val="441918"/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441918"/>
                </a:solidFill>
              </a:rPr>
              <a:t>B</a:t>
            </a:r>
            <a:r>
              <a:rPr lang="tr-TR" sz="2400" dirty="0" smtClean="0">
                <a:solidFill>
                  <a:srgbClr val="441918"/>
                </a:solidFill>
              </a:rPr>
              <a:t>ugüne </a:t>
            </a:r>
            <a:r>
              <a:rPr lang="tr-TR" sz="2400" dirty="0">
                <a:solidFill>
                  <a:srgbClr val="441918"/>
                </a:solidFill>
              </a:rPr>
              <a:t>kadar </a:t>
            </a:r>
            <a:r>
              <a:rPr lang="tr-TR" sz="2400" dirty="0" smtClean="0">
                <a:solidFill>
                  <a:srgbClr val="441918"/>
                </a:solidFill>
              </a:rPr>
              <a:t>ülkemizde </a:t>
            </a:r>
            <a:r>
              <a:rPr lang="tr-TR" sz="2400" dirty="0" err="1" smtClean="0">
                <a:solidFill>
                  <a:srgbClr val="441918"/>
                </a:solidFill>
              </a:rPr>
              <a:t>Koronavirüs</a:t>
            </a:r>
            <a:r>
              <a:rPr lang="tr-TR" sz="2400" dirty="0" smtClean="0">
                <a:solidFill>
                  <a:srgbClr val="441918"/>
                </a:solidFill>
              </a:rPr>
              <a:t> hastası </a:t>
            </a:r>
            <a:r>
              <a:rPr lang="tr-TR" sz="2400" dirty="0">
                <a:solidFill>
                  <a:srgbClr val="441918"/>
                </a:solidFill>
              </a:rPr>
              <a:t>tespit </a:t>
            </a:r>
            <a:r>
              <a:rPr lang="tr-TR" sz="2400" dirty="0" smtClean="0">
                <a:solidFill>
                  <a:srgbClr val="441918"/>
                </a:solidFill>
              </a:rPr>
              <a:t>edilmemiş </a:t>
            </a:r>
            <a:r>
              <a:rPr lang="tr-TR" sz="2400" dirty="0">
                <a:solidFill>
                  <a:srgbClr val="441918"/>
                </a:solidFill>
              </a:rPr>
              <a:t>ve hastalığın ülkemize girişini önlemeye yönelik gerekli </a:t>
            </a:r>
            <a:r>
              <a:rPr lang="tr-TR" sz="2400" dirty="0" smtClean="0">
                <a:solidFill>
                  <a:srgbClr val="441918"/>
                </a:solidFill>
              </a:rPr>
              <a:t>tedbirler alınmıştır.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Çocuklarımız </a:t>
            </a:r>
            <a:r>
              <a:rPr lang="tr-TR" sz="2400" dirty="0">
                <a:solidFill>
                  <a:srgbClr val="441918"/>
                </a:solidFill>
              </a:rPr>
              <a:t>okulda grip, nezle ve soğuk </a:t>
            </a:r>
            <a:r>
              <a:rPr lang="tr-TR" sz="2400" dirty="0" smtClean="0">
                <a:solidFill>
                  <a:srgbClr val="441918"/>
                </a:solidFill>
              </a:rPr>
              <a:t>algınlığına</a:t>
            </a:r>
            <a:br>
              <a:rPr lang="tr-TR" sz="2400" dirty="0" smtClean="0">
                <a:solidFill>
                  <a:srgbClr val="441918"/>
                </a:solidFill>
              </a:rPr>
            </a:br>
            <a:r>
              <a:rPr lang="tr-TR" sz="2400" dirty="0" smtClean="0">
                <a:solidFill>
                  <a:srgbClr val="441918"/>
                </a:solidFill>
              </a:rPr>
              <a:t>neden </a:t>
            </a:r>
            <a:r>
              <a:rPr lang="tr-TR" sz="2400" dirty="0">
                <a:solidFill>
                  <a:srgbClr val="441918"/>
                </a:solidFill>
              </a:rPr>
              <a:t>olan virüsler ile </a:t>
            </a:r>
            <a:r>
              <a:rPr lang="tr-TR" sz="2400" dirty="0" smtClean="0">
                <a:solidFill>
                  <a:srgbClr val="441918"/>
                </a:solidFill>
              </a:rPr>
              <a:t>karşılaşabilir.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Ancak, ülkemizde Yeni </a:t>
            </a:r>
            <a:r>
              <a:rPr lang="tr-TR" sz="2400" dirty="0" err="1">
                <a:solidFill>
                  <a:srgbClr val="441918"/>
                </a:solidFill>
              </a:rPr>
              <a:t>Koronavirüs</a:t>
            </a:r>
            <a:r>
              <a:rPr lang="tr-TR" sz="2400" dirty="0">
                <a:solidFill>
                  <a:srgbClr val="441918"/>
                </a:solidFill>
              </a:rPr>
              <a:t> (2019-nCoV) dolaşımda </a:t>
            </a:r>
            <a:r>
              <a:rPr lang="tr-TR" sz="2400" dirty="0" smtClean="0">
                <a:solidFill>
                  <a:srgbClr val="441918"/>
                </a:solidFill>
              </a:rPr>
              <a:t>olmadığı için çocuklarımızın bu virüsle karşılaşması beklenmemektedir.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32339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011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Bakteriler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0000"/>
                </a:solidFill>
              </a:rPr>
              <a:t>Virüsler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Mantarlar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32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enfeksiyonuna,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Coronaviridae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virüs ailesine dahil olan, bir </a:t>
            </a:r>
            <a:r>
              <a:rPr lang="tr-TR" sz="2800" dirty="0" smtClean="0">
                <a:solidFill>
                  <a:srgbClr val="FF0000"/>
                </a:solidFill>
              </a:rPr>
              <a:t>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türü neden olmaktadır.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Mikrobiyolojik Hastalıklar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5536" y="1774399"/>
            <a:ext cx="85155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Yeni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enfeksiyonu kimleri daha fazla etkiler?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Hastalık, genel sağlık durumu ne olursa olsun, her yaştaki kişide meydana gelebilmektedir.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İleri yaşlardaki </a:t>
            </a:r>
            <a:r>
              <a:rPr lang="tr-TR" sz="2400" dirty="0">
                <a:solidFill>
                  <a:srgbClr val="441918"/>
                </a:solidFill>
              </a:rPr>
              <a:t>ve eşlik eden hastalığı (astım, diyabet, kalp hastalığı </a:t>
            </a:r>
            <a:r>
              <a:rPr lang="tr-TR" sz="2400" dirty="0" smtClean="0">
                <a:solidFill>
                  <a:srgbClr val="441918"/>
                </a:solidFill>
              </a:rPr>
              <a:t>vb.) olan kişilerde ağır </a:t>
            </a:r>
            <a:r>
              <a:rPr lang="tr-TR" sz="2400" dirty="0">
                <a:solidFill>
                  <a:srgbClr val="441918"/>
                </a:solidFill>
              </a:rPr>
              <a:t>hastalık </a:t>
            </a:r>
            <a:r>
              <a:rPr lang="tr-TR" sz="2400" dirty="0" smtClean="0">
                <a:solidFill>
                  <a:srgbClr val="441918"/>
                </a:solidFill>
              </a:rPr>
              <a:t>oluşma ve ölüm</a:t>
            </a:r>
            <a:br>
              <a:rPr lang="tr-TR" sz="2400" dirty="0" smtClean="0">
                <a:solidFill>
                  <a:srgbClr val="441918"/>
                </a:solidFill>
              </a:rPr>
            </a:br>
            <a:r>
              <a:rPr lang="tr-TR" sz="2400" dirty="0" smtClean="0">
                <a:solidFill>
                  <a:srgbClr val="441918"/>
                </a:solidFill>
              </a:rPr>
              <a:t>riski </a:t>
            </a:r>
            <a:r>
              <a:rPr lang="tr-TR" sz="2400" dirty="0">
                <a:solidFill>
                  <a:srgbClr val="441918"/>
                </a:solidFill>
              </a:rPr>
              <a:t>daha yüksektir.</a:t>
            </a:r>
            <a:endParaRPr lang="tr-TR" sz="2400" dirty="0" smtClean="0">
              <a:solidFill>
                <a:srgbClr val="441918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42613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1555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Antibiyotikler Yeni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enfeksiyonunu önleyebilir mi, tedavi edebilir mi?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441918"/>
                </a:solidFill>
              </a:rPr>
              <a:t>A</a:t>
            </a:r>
            <a:r>
              <a:rPr lang="tr-TR" sz="2400" dirty="0" smtClean="0">
                <a:solidFill>
                  <a:srgbClr val="441918"/>
                </a:solidFill>
              </a:rPr>
              <a:t>ntibiyotikler </a:t>
            </a:r>
            <a:r>
              <a:rPr lang="tr-TR" sz="2400" dirty="0">
                <a:solidFill>
                  <a:srgbClr val="441918"/>
                </a:solidFill>
              </a:rPr>
              <a:t>virüslere etki etmez, sadece bakterilere karşı etkilidir</a:t>
            </a:r>
            <a:r>
              <a:rPr lang="tr-TR" sz="2400" dirty="0" smtClean="0">
                <a:solidFill>
                  <a:srgbClr val="441918"/>
                </a:solidFill>
              </a:rPr>
              <a:t>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441918"/>
                </a:solidFill>
              </a:rPr>
              <a:t>B</a:t>
            </a:r>
            <a:r>
              <a:rPr lang="tr-TR" sz="2400" dirty="0" smtClean="0">
                <a:solidFill>
                  <a:srgbClr val="441918"/>
                </a:solidFill>
              </a:rPr>
              <a:t>u </a:t>
            </a:r>
            <a:r>
              <a:rPr lang="tr-TR" sz="2400" dirty="0">
                <a:solidFill>
                  <a:srgbClr val="441918"/>
                </a:solidFill>
              </a:rPr>
              <a:t>nedenle enfeksiyonu önlemek veya tedavi etmek amacıyla antibiyotikler kullanılmamalıdır.</a:t>
            </a:r>
            <a:endParaRPr lang="tr-TR" sz="2400" dirty="0" smtClean="0">
              <a:solidFill>
                <a:srgbClr val="441918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1544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99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Yeni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(2019-nCoV) aşısı var mı?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rgbClr val="441918"/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Henüz geliştirilmiş bir aşı yoktur.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Etkili ve güvenle kullanılabilecek bir aşının en erken</a:t>
            </a:r>
            <a:br>
              <a:rPr lang="tr-TR" sz="2400" dirty="0" smtClean="0">
                <a:solidFill>
                  <a:srgbClr val="441918"/>
                </a:solidFill>
              </a:rPr>
            </a:br>
            <a:r>
              <a:rPr lang="tr-TR" sz="2400" dirty="0" smtClean="0">
                <a:solidFill>
                  <a:srgbClr val="441918"/>
                </a:solidFill>
              </a:rPr>
              <a:t>bir yılda üretilebileceği bildirilmiştir.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15675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995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Sirke kullanımı Yeni </a:t>
            </a:r>
            <a:r>
              <a:rPr lang="tr-TR" sz="2800" dirty="0" err="1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enfeksiyonunu</a:t>
            </a:r>
            <a:b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önler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mi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3" indent="-342900" fontAlgn="ctr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441918"/>
                </a:solidFill>
              </a:rPr>
              <a:t>Hayır, sirke kullanmanın, yüzeyler sirke ile temizlemenin hastalıktan korunmada faydası yoktur.</a:t>
            </a:r>
          </a:p>
          <a:p>
            <a:pPr fontAlgn="ctr"/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Burnumuzu tuzlu su ile yıkamak Yeni </a:t>
            </a:r>
            <a:r>
              <a:rPr lang="tr-TR" sz="2800" dirty="0" err="1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 enfeksiyonunu önler mi?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fontAlgn="ctr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441918"/>
                </a:solidFill>
              </a:rPr>
              <a:t>Hayır, burnumuzu tuzlu su ile düzenli olarak yıkasak da</a:t>
            </a:r>
            <a:br>
              <a:rPr lang="tr-TR" sz="2400" dirty="0">
                <a:solidFill>
                  <a:srgbClr val="441918"/>
                </a:solidFill>
              </a:rPr>
            </a:br>
            <a:r>
              <a:rPr lang="tr-TR" sz="2400" dirty="0">
                <a:solidFill>
                  <a:srgbClr val="441918"/>
                </a:solidFill>
              </a:rPr>
              <a:t>bu uygulamanın hastalıktan korunmada bir faydası yoktur</a:t>
            </a:r>
            <a:r>
              <a:rPr lang="tr-TR" sz="2400" dirty="0" smtClean="0">
                <a:solidFill>
                  <a:srgbClr val="441918"/>
                </a:solidFill>
              </a:rPr>
              <a:t>.</a:t>
            </a:r>
            <a:endParaRPr lang="tr-TR" sz="2400" dirty="0">
              <a:solidFill>
                <a:srgbClr val="441918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19593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628800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</a:rPr>
              <a:t>Yeni mi ???</a:t>
            </a:r>
          </a:p>
          <a:p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600" dirty="0" smtClean="0">
                <a:solidFill>
                  <a:srgbClr val="FF0000"/>
                </a:solidFill>
              </a:rPr>
              <a:t>yeni bir virüs türü olmayıp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her yıl genellikle sonbahar-kış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aylarında soğuk algınlığına neden olmaktadır.</a:t>
            </a:r>
          </a:p>
          <a:p>
            <a:endParaRPr lang="tr-T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Virüsün genetik yapısında meydana gelen, mutasyon</a:t>
            </a:r>
            <a:b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adı verilen, değişimler sonucu daha önce de önemli </a:t>
            </a:r>
            <a:r>
              <a:rPr lang="tr-TR" sz="26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salgınları meydana gelmiştir.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tx2">
                    <a:lumMod val="50000"/>
                  </a:schemeClr>
                </a:solidFill>
              </a:rPr>
              <a:t>SARS-</a:t>
            </a:r>
            <a:r>
              <a:rPr lang="tr-TR" sz="2200" dirty="0" err="1">
                <a:solidFill>
                  <a:schemeClr val="tx2">
                    <a:lumMod val="50000"/>
                  </a:schemeClr>
                </a:solidFill>
              </a:rPr>
              <a:t>CoV</a:t>
            </a:r>
            <a:r>
              <a:rPr lang="tr-TR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</a:rPr>
              <a:t>2002 Hong Kong </a:t>
            </a:r>
            <a:r>
              <a:rPr lang="tr-TR" sz="2200" dirty="0">
                <a:solidFill>
                  <a:schemeClr val="tx2">
                    <a:lumMod val="50000"/>
                  </a:schemeClr>
                </a:solidFill>
              </a:rPr>
              <a:t>(Şiddetli Akut Solunum Sendromu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</a:rPr>
              <a:t>MERS-</a:t>
            </a:r>
            <a:r>
              <a:rPr lang="tr-TR" sz="2200" dirty="0" err="1" smtClean="0">
                <a:solidFill>
                  <a:schemeClr val="tx2">
                    <a:lumMod val="50000"/>
                  </a:schemeClr>
                </a:solidFill>
              </a:rPr>
              <a:t>CoV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</a:rPr>
              <a:t> 2012 Suudi Arabistan </a:t>
            </a:r>
            <a:r>
              <a:rPr lang="tr-TR" sz="2200" dirty="0">
                <a:solidFill>
                  <a:schemeClr val="tx2">
                    <a:lumMod val="50000"/>
                  </a:schemeClr>
                </a:solidFill>
              </a:rPr>
              <a:t>(Orta Doğu Solunum Sendromu</a:t>
            </a:r>
            <a:r>
              <a:rPr lang="tr-TR" sz="2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FF0000"/>
                </a:solidFill>
              </a:rPr>
              <a:t>nCoV-2019 </a:t>
            </a:r>
            <a:r>
              <a:rPr lang="tr-TR" sz="2200" dirty="0">
                <a:solidFill>
                  <a:srgbClr val="FF0000"/>
                </a:solidFill>
              </a:rPr>
              <a:t>(Yeni </a:t>
            </a:r>
            <a:r>
              <a:rPr lang="tr-TR" sz="2200" dirty="0" err="1" smtClean="0">
                <a:solidFill>
                  <a:srgbClr val="FF0000"/>
                </a:solidFill>
              </a:rPr>
              <a:t>Koronavirüs</a:t>
            </a:r>
            <a:r>
              <a:rPr lang="tr-TR" sz="2200" dirty="0" smtClean="0">
                <a:solidFill>
                  <a:srgbClr val="FF0000"/>
                </a:solidFill>
              </a:rPr>
              <a:t> Enfeksiyonu)</a:t>
            </a:r>
            <a:endParaRPr lang="tr-TR" sz="22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82995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Çin’den gelen kargo/paket ya da ürünlerden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Koronavirüs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bulaşma riski var mı?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rgbClr val="441918"/>
              </a:solidFill>
            </a:endParaRP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err="1" smtClean="0">
                <a:solidFill>
                  <a:srgbClr val="441918"/>
                </a:solidFill>
              </a:rPr>
              <a:t>Koronavirüsler</a:t>
            </a:r>
            <a:r>
              <a:rPr lang="tr-TR" sz="2400" dirty="0" smtClean="0">
                <a:solidFill>
                  <a:srgbClr val="441918"/>
                </a:solidFill>
              </a:rPr>
              <a:t> genel olarak cansız yüzeylerde kısa süreler canlı kalabilmektedir.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Bu nedenle Çin’den gelen kargo ya da paketlerden hastalık bulaşması beklenmemektedir.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441918"/>
                </a:solidFill>
              </a:rPr>
              <a:t>Dünya Sağlık Örgütü de bu konuda bir kısıtlama önerisi bildirmemiştir.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Soru-Cevap</a:t>
            </a:r>
          </a:p>
        </p:txBody>
      </p:sp>
    </p:spTree>
    <p:extLst>
      <p:ext uri="{BB962C8B-B14F-4D97-AF65-F5344CB8AC3E}">
        <p14:creationId xmlns:p14="http://schemas.microsoft.com/office/powerpoint/2010/main" val="16775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8" y="88629"/>
            <a:ext cx="3284984" cy="328498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8629"/>
            <a:ext cx="3284984" cy="3284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45" y="3517629"/>
            <a:ext cx="3295747" cy="32957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6865"/>
            <a:ext cx="3306511" cy="33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Dikkat !!!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0940" y="1774399"/>
            <a:ext cx="8299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Televizyon, gazete ya da internette karşılaşılan, kaynağı belli olmayan tüm haberler/bilgiler dikkate alınmamalıdır.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Sağlık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Bakanlığı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ve üniversitelerin, bilimsel temelli bilgilere yer verdiği internet sayfalarında yer alan doğru ve güvenilir bilgiler dikkate alınmalıdır !!!</a:t>
            </a:r>
          </a:p>
        </p:txBody>
      </p:sp>
    </p:spTree>
    <p:extLst>
      <p:ext uri="{BB962C8B-B14F-4D97-AF65-F5344CB8AC3E}">
        <p14:creationId xmlns:p14="http://schemas.microsoft.com/office/powerpoint/2010/main" val="30035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467544" y="1484784"/>
            <a:ext cx="829953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1500" dirty="0" smtClean="0">
                <a:solidFill>
                  <a:srgbClr val="441918"/>
                </a:solidFill>
              </a:rPr>
              <a:t>2109-nCoV Hastalığı Rehberi (Bilim Kurulu Çalışması). T.C. Sağlık Bakanlığı Halk Sağlığı Genel Müdürlüğü, 10 Şubat 2020 </a:t>
            </a:r>
            <a:r>
              <a:rPr lang="tr-TR" sz="1500" dirty="0">
                <a:hlinkClick r:id="rId2"/>
              </a:rPr>
              <a:t>https://</a:t>
            </a:r>
            <a:r>
              <a:rPr lang="tr-TR" sz="1500" dirty="0" smtClean="0">
                <a:hlinkClick r:id="rId2"/>
              </a:rPr>
              <a:t>hsgm.saglik.gov.tr/depo/birimler/Bulasici-hastaliklar-db/hastaliklar/2019_n_CoV/rehberler/2019-nCov_Hastaligi_RehberiV4-11_Subat_2020.pdf</a:t>
            </a:r>
            <a:r>
              <a:rPr lang="tr-TR" sz="1500" dirty="0"/>
              <a:t/>
            </a:r>
            <a:br>
              <a:rPr lang="tr-TR" sz="1500" dirty="0"/>
            </a:br>
            <a:r>
              <a:rPr lang="tr-TR" sz="1500" dirty="0" smtClean="0">
                <a:solidFill>
                  <a:srgbClr val="441918"/>
                </a:solidFill>
              </a:rPr>
              <a:t>Erişim: 19.02.2020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1500" dirty="0" smtClean="0">
              <a:solidFill>
                <a:srgbClr val="441918"/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1500" dirty="0">
                <a:solidFill>
                  <a:srgbClr val="441918"/>
                </a:solidFill>
              </a:rPr>
              <a:t>2109-nCoV </a:t>
            </a:r>
            <a:r>
              <a:rPr lang="tr-TR" sz="1500" dirty="0" smtClean="0">
                <a:solidFill>
                  <a:srgbClr val="441918"/>
                </a:solidFill>
              </a:rPr>
              <a:t>Sunumlar (10 </a:t>
            </a:r>
            <a:r>
              <a:rPr lang="tr-TR" sz="1500" dirty="0">
                <a:solidFill>
                  <a:srgbClr val="441918"/>
                </a:solidFill>
              </a:rPr>
              <a:t>Şubat 2020 </a:t>
            </a:r>
            <a:r>
              <a:rPr lang="tr-TR" sz="1500" dirty="0" smtClean="0">
                <a:solidFill>
                  <a:srgbClr val="441918"/>
                </a:solidFill>
              </a:rPr>
              <a:t>Versiyonu). T.C</a:t>
            </a:r>
            <a:r>
              <a:rPr lang="tr-TR" sz="1500" dirty="0">
                <a:solidFill>
                  <a:srgbClr val="441918"/>
                </a:solidFill>
              </a:rPr>
              <a:t>. Sağlık Bakanlığı Halk Sağlığı Genel </a:t>
            </a:r>
            <a:r>
              <a:rPr lang="tr-TR" sz="1500" dirty="0" smtClean="0">
                <a:solidFill>
                  <a:srgbClr val="441918"/>
                </a:solidFill>
              </a:rPr>
              <a:t>Müdürlüğü Bulaşıcı Hastalıklar Dairesi Başkanlığı, </a:t>
            </a:r>
            <a:r>
              <a:rPr lang="tr-TR" sz="1500" dirty="0">
                <a:hlinkClick r:id="rId3"/>
              </a:rPr>
              <a:t>https://</a:t>
            </a:r>
            <a:r>
              <a:rPr lang="tr-TR" sz="1500" dirty="0" smtClean="0">
                <a:hlinkClick r:id="rId3"/>
              </a:rPr>
              <a:t>hsgm.saglik.gov.tr/tr/bulasici-hastaliklar/2019-n-cov/liste/2019-ncov-sunumlar.html</a:t>
            </a:r>
            <a:r>
              <a:rPr lang="tr-TR" sz="1500" dirty="0" smtClean="0"/>
              <a:t> </a:t>
            </a:r>
            <a:r>
              <a:rPr lang="tr-TR" sz="1500" dirty="0">
                <a:solidFill>
                  <a:srgbClr val="441918"/>
                </a:solidFill>
              </a:rPr>
              <a:t>Erişim: 19.02.2020</a:t>
            </a:r>
          </a:p>
          <a:p>
            <a:pPr fontAlgn="ctr"/>
            <a:endParaRPr lang="tr-TR" sz="1500" dirty="0" smtClean="0">
              <a:solidFill>
                <a:srgbClr val="441918"/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1500" dirty="0" smtClean="0">
                <a:solidFill>
                  <a:srgbClr val="441918"/>
                </a:solidFill>
              </a:rPr>
              <a:t>Seyahat Sağlığı, Dünya Sağlık Örgütü’nün 19.02.2020 Tarihli Yeni </a:t>
            </a:r>
            <a:r>
              <a:rPr lang="tr-TR" sz="1500" dirty="0" err="1" smtClean="0">
                <a:solidFill>
                  <a:srgbClr val="441918"/>
                </a:solidFill>
              </a:rPr>
              <a:t>Koronavirüs</a:t>
            </a:r>
            <a:r>
              <a:rPr lang="tr-TR" sz="1500" dirty="0" smtClean="0">
                <a:solidFill>
                  <a:srgbClr val="441918"/>
                </a:solidFill>
              </a:rPr>
              <a:t> (COVID-19) Durum Raporu (19 Şubat 2020 Çarşamba). T.C. Sağlık Bakanlığı Türkiye Hudut ve Sahiller Sağlık Genel Müdürlüğü, </a:t>
            </a:r>
            <a:r>
              <a:rPr lang="tr-TR" sz="1600" dirty="0" smtClean="0">
                <a:hlinkClick r:id="rId4"/>
              </a:rPr>
              <a:t>https</a:t>
            </a:r>
            <a:r>
              <a:rPr lang="tr-TR" sz="1600" dirty="0">
                <a:hlinkClick r:id="rId4"/>
              </a:rPr>
              <a:t>://www.seyahatsagligi.gov.tr/Site/HaberDetayi/2250</a:t>
            </a:r>
            <a:r>
              <a:rPr lang="tr-TR" sz="1500" dirty="0" smtClean="0"/>
              <a:t> 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Erişim: 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19.02.2020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1500" dirty="0" smtClean="0">
              <a:solidFill>
                <a:srgbClr val="441918"/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tr-TR" sz="1500" dirty="0">
                <a:solidFill>
                  <a:srgbClr val="441918"/>
                </a:solidFill>
              </a:rPr>
              <a:t>Yeni 2019-nCoV Halka Yönelik Sıkça Sorulan Sorular. T.C. Sağlık Bakanlığı Halk Sağlığı Genel Müdürlüğü Bulaşıcı Hastalıklar Dairesi Başkanlığı, </a:t>
            </a:r>
            <a:r>
              <a:rPr lang="tr-TR" sz="1500" dirty="0">
                <a:hlinkClick r:id="rId5"/>
              </a:rPr>
              <a:t>https://hsgm.saglik.gov.tr/tr/bulasici-hastaliklar/2019-n-cov/liste/2019-ncov-sik-sorulan-sorular.html</a:t>
            </a:r>
            <a:r>
              <a:rPr lang="tr-TR" sz="1500" dirty="0"/>
              <a:t> </a:t>
            </a:r>
            <a:r>
              <a:rPr lang="tr-TR" sz="1500" dirty="0">
                <a:solidFill>
                  <a:srgbClr val="441918"/>
                </a:solidFill>
              </a:rPr>
              <a:t>Erişim: </a:t>
            </a:r>
            <a:r>
              <a:rPr lang="tr-TR" sz="1500" dirty="0" smtClean="0">
                <a:solidFill>
                  <a:srgbClr val="441918"/>
                </a:solidFill>
              </a:rPr>
              <a:t>19.02.2020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tr-TR" sz="1500" dirty="0">
              <a:solidFill>
                <a:srgbClr val="441918"/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Coronavirus 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1500" dirty="0" err="1" smtClean="0">
                <a:solidFill>
                  <a:schemeClr val="accent2">
                    <a:lumMod val="50000"/>
                  </a:schemeClr>
                </a:solidFill>
              </a:rPr>
              <a:t>isease</a:t>
            </a: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(COVID-19) 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1500" dirty="0" err="1" smtClean="0">
                <a:solidFill>
                  <a:schemeClr val="accent2">
                    <a:lumMod val="50000"/>
                  </a:schemeClr>
                </a:solidFill>
              </a:rPr>
              <a:t>dvice</a:t>
            </a: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he 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500" dirty="0" err="1" smtClean="0">
                <a:solidFill>
                  <a:schemeClr val="accent2">
                    <a:lumMod val="50000"/>
                  </a:schemeClr>
                </a:solidFill>
              </a:rPr>
              <a:t>ublic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World </a:t>
            </a:r>
            <a:r>
              <a:rPr lang="tr-TR" sz="1500" dirty="0" err="1">
                <a:solidFill>
                  <a:schemeClr val="accent2">
                    <a:lumMod val="50000"/>
                  </a:schemeClr>
                </a:solidFill>
              </a:rPr>
              <a:t>Health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1500" dirty="0" err="1" smtClean="0">
                <a:solidFill>
                  <a:schemeClr val="accent2">
                    <a:lumMod val="50000"/>
                  </a:schemeClr>
                </a:solidFill>
              </a:rPr>
              <a:t>Organization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tr-TR" sz="1500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 Hastalığı (COVID-19) Toplum İçin Öneriler), </a:t>
            </a:r>
            <a:r>
              <a:rPr lang="tr-TR" sz="1600" dirty="0">
                <a:hlinkClick r:id="rId6"/>
              </a:rPr>
              <a:t>https://www.who.int/emergencies/diseases/novel-coronavirus-2019/advice-for-public</a:t>
            </a:r>
            <a:r>
              <a:rPr lang="tr-TR" sz="1500" dirty="0" smtClean="0">
                <a:solidFill>
                  <a:srgbClr val="441918"/>
                </a:solidFill>
              </a:rPr>
              <a:t> </a:t>
            </a:r>
            <a:r>
              <a:rPr lang="tr-TR" sz="1500" dirty="0">
                <a:solidFill>
                  <a:schemeClr val="accent2">
                    <a:lumMod val="50000"/>
                  </a:schemeClr>
                </a:solidFill>
              </a:rPr>
              <a:t>Erişim: </a:t>
            </a:r>
            <a:r>
              <a:rPr lang="tr-TR" sz="1500" dirty="0" smtClean="0">
                <a:solidFill>
                  <a:schemeClr val="accent2">
                    <a:lumMod val="50000"/>
                  </a:schemeClr>
                </a:solidFill>
              </a:rPr>
              <a:t>19.02.2020 (</a:t>
            </a:r>
            <a:r>
              <a:rPr lang="tr-TR" sz="1500" dirty="0" smtClean="0">
                <a:solidFill>
                  <a:srgbClr val="441918"/>
                </a:solidFill>
              </a:rPr>
              <a:t>Afişlerin Türkçe çevirisi yapılmıştır.)</a:t>
            </a:r>
            <a:endParaRPr lang="tr-TR" sz="1500" dirty="0">
              <a:solidFill>
                <a:srgbClr val="441918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KAYNAKLAR</a:t>
            </a:r>
          </a:p>
        </p:txBody>
      </p:sp>
    </p:spTree>
    <p:extLst>
      <p:ext uri="{BB962C8B-B14F-4D97-AF65-F5344CB8AC3E}">
        <p14:creationId xmlns:p14="http://schemas.microsoft.com/office/powerpoint/2010/main" val="15512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5536" y="1855852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FF0000"/>
                </a:solidFill>
              </a:rPr>
              <a:t>Çin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’in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Hubei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eyaletinin,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Wuhan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şehrinde (11 milyon nüfus)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31 Aralık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2019 tarihinde</a:t>
            </a: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Nedeni bilinmeyen </a:t>
            </a:r>
            <a:r>
              <a:rPr lang="tr-TR" sz="2600" dirty="0" err="1" smtClean="0">
                <a:solidFill>
                  <a:schemeClr val="tx2">
                    <a:lumMod val="50000"/>
                  </a:schemeClr>
                </a:solidFill>
              </a:rPr>
              <a:t>pnömoni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tr-TR" sz="2600" dirty="0" smtClean="0">
                <a:solidFill>
                  <a:srgbClr val="FF0000"/>
                </a:solidFill>
              </a:rPr>
              <a:t>zatürre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) hastaları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FF0000"/>
                </a:solidFill>
              </a:rPr>
              <a:t>Deniz ürünleri pazarı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(farklı hayvan türleri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satan bir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toptan balık ve canlı hayvan pazarı) çalışanlarda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kümelenme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7 Ocak 2020 Hastalık etkeninin daha önce insanda hastalık yapmamış yeni bir virüs olduğu saptandı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13 Ocak 2020 Çin dışında ilk hasta saptandı (Tayland)</a:t>
            </a: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Yeni </a:t>
            </a:r>
            <a:r>
              <a:rPr lang="tr-TR" sz="4400" b="1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 Enfeksiyonu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556792"/>
            <a:ext cx="79394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Tek zincirli, pozitif </a:t>
            </a: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polariteli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, zarflı RNA virüsü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Coronaviridae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ailesi içinde</a:t>
            </a:r>
          </a:p>
          <a:p>
            <a:endParaRPr lang="tr-T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tx2">
                    <a:lumMod val="50000"/>
                  </a:schemeClr>
                </a:solidFill>
              </a:rPr>
              <a:t>Zoonotik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tr-TR" sz="2400" dirty="0" smtClean="0">
                <a:solidFill>
                  <a:srgbClr val="FF0000"/>
                </a:solidFill>
              </a:rPr>
              <a:t>hayvan </a:t>
            </a:r>
            <a:r>
              <a:rPr lang="tr-TR" sz="2400" dirty="0">
                <a:solidFill>
                  <a:srgbClr val="FF0000"/>
                </a:solidFill>
              </a:rPr>
              <a:t>kaynaklı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) hastalık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İnsan, yarasa, domuz, kedi, köpek, kemirgen ve kanatlı</a:t>
            </a:r>
            <a:b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(evcil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eya yabani) hayvanlarda bulunabilmektedir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Kaynak net değil,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halen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araştırılıyor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Eldeki veriler, kaynağın deniz ürünleri pazarında yasadışı satılan vahşi hayvanlar olabileceğine işaret ediyor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Kuluçka süresi 2-11 gün (14 güne kadar olabilir)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Bulaştırıcılık süresi henüz net değil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Yeni </a:t>
            </a:r>
            <a:r>
              <a:rPr lang="tr-TR" sz="4400" b="1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5536" y="1774399"/>
            <a:ext cx="8352928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İnsandan insana bulaşabilmektedir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Temel bulaş yolu </a:t>
            </a:r>
            <a:r>
              <a:rPr lang="tr-TR" sz="2600" dirty="0" smtClean="0">
                <a:solidFill>
                  <a:srgbClr val="FF0000"/>
                </a:solidFill>
              </a:rPr>
              <a:t>damlacık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yoluyla</a:t>
            </a: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Hastalardan 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öksürme, hapşırma yoluyla ortaya saçılan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damlacıklarla (damlacıkların menzili ortalama 1 metredir)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Hastaların göz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, ağız,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burun ve bunlara ait vücut sıvılarının </a:t>
            </a:r>
            <a:r>
              <a:rPr lang="tr-TR" sz="2600" dirty="0" smtClean="0">
                <a:solidFill>
                  <a:srgbClr val="FF0000"/>
                </a:solidFill>
              </a:rPr>
              <a:t>temas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ettiği yüzeylerle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Sağlıklı bireylerce, bu yüzeylere dokunduktan sonra, ellerin yıkanmadan yüz, göz, ağız veya buruna götürülmesi ile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Bulaşma Yolu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500167"/>
            <a:ext cx="777686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Solunum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belirtileri; </a:t>
            </a:r>
            <a:r>
              <a:rPr lang="tr-TR" sz="2800" dirty="0" smtClean="0">
                <a:solidFill>
                  <a:srgbClr val="FF0000"/>
                </a:solidFill>
              </a:rPr>
              <a:t>ateş, öksürük, nefes darlığı</a:t>
            </a:r>
            <a:endParaRPr lang="tr-TR" sz="28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Daha ciddi hastalarda; </a:t>
            </a: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pnömoni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(zatürre), daha ağır alt solunum yolu enfeksiyonu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solunum yetmezliği, nörolojik bulgular, böbrek yetmezliği, çoklu organ yetmezliği, hatta ölüm görülebilir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Hastalık Tablosu</a:t>
            </a:r>
          </a:p>
        </p:txBody>
      </p:sp>
    </p:spTree>
    <p:extLst>
      <p:ext uri="{BB962C8B-B14F-4D97-AF65-F5344CB8AC3E}">
        <p14:creationId xmlns:p14="http://schemas.microsoft.com/office/powerpoint/2010/main" val="39584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62880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Toplam 75.204 hasta, 2009 ölüm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Çin dışı 25 ülkede,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924 </a:t>
            </a:r>
            <a:r>
              <a:rPr lang="tr-TR" sz="2600" dirty="0">
                <a:solidFill>
                  <a:schemeClr val="tx2">
                    <a:lumMod val="50000"/>
                  </a:schemeClr>
                </a:solidFill>
              </a:rPr>
              <a:t>hasta,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3 ölüm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Japonya, Filipinler ve Fransa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rgbClr val="FF0000"/>
                </a:solidFill>
              </a:rPr>
              <a:t>%2,7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tr-TR" sz="2600" dirty="0" err="1" smtClean="0">
                <a:solidFill>
                  <a:srgbClr val="FF0000"/>
                </a:solidFill>
              </a:rPr>
              <a:t>fatal</a:t>
            </a:r>
            <a:r>
              <a:rPr lang="tr-TR" sz="2600" dirty="0" smtClean="0">
                <a:solidFill>
                  <a:srgbClr val="FF0000"/>
                </a:solidFill>
              </a:rPr>
              <a:t> (öldürücü)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Ölümler çoğunlukla </a:t>
            </a:r>
            <a:r>
              <a:rPr lang="tr-TR" sz="2600" dirty="0" smtClean="0">
                <a:solidFill>
                  <a:srgbClr val="FF0000"/>
                </a:solidFill>
              </a:rPr>
              <a:t>ileri yaştaki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 ve/veya diyabet, Kronik kalp/akciğer/karaciğer hastalığı, organ yetmezliği gibi </a:t>
            </a:r>
            <a:b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600" dirty="0" smtClean="0">
                <a:solidFill>
                  <a:srgbClr val="FF0000"/>
                </a:solidFill>
              </a:rPr>
              <a:t>eşlik eden başka hastalığı olan </a:t>
            </a:r>
            <a:r>
              <a:rPr lang="tr-TR" sz="2600" dirty="0" smtClean="0">
                <a:solidFill>
                  <a:schemeClr val="tx2">
                    <a:lumMod val="50000"/>
                  </a:schemeClr>
                </a:solidFill>
              </a:rPr>
              <a:t>hastalarda </a:t>
            </a:r>
            <a:endParaRPr lang="tr-TR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accent2">
                    <a:lumMod val="50000"/>
                  </a:schemeClr>
                </a:solidFill>
              </a:rPr>
              <a:t>Yeni </a:t>
            </a:r>
            <a:r>
              <a:rPr lang="tr-TR" sz="4400" b="1" dirty="0" err="1" smtClean="0">
                <a:solidFill>
                  <a:schemeClr val="accent2">
                    <a:lumMod val="50000"/>
                  </a:schemeClr>
                </a:solidFill>
              </a:rPr>
              <a:t>Koronavirüs</a:t>
            </a:r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 Enfeksiyonu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2234" y="6153627"/>
            <a:ext cx="829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sz="1200" dirty="0" smtClean="0">
                <a:solidFill>
                  <a:srgbClr val="441918"/>
                </a:solidFill>
              </a:rPr>
              <a:t>*Fatalite hızı Sağlık Bakanlığı </a:t>
            </a:r>
            <a:r>
              <a:rPr lang="tr-TR" sz="1200" dirty="0">
                <a:solidFill>
                  <a:srgbClr val="441918"/>
                </a:solidFill>
              </a:rPr>
              <a:t>Türkiye Hudut ve Sahiller Sağlık Genel Müdürlüğü tarafından </a:t>
            </a:r>
            <a:r>
              <a:rPr lang="tr-TR" sz="1200" dirty="0" smtClean="0">
                <a:solidFill>
                  <a:srgbClr val="441918"/>
                </a:solidFill>
              </a:rPr>
              <a:t>19 </a:t>
            </a:r>
            <a:r>
              <a:rPr lang="tr-TR" sz="1200" dirty="0">
                <a:solidFill>
                  <a:srgbClr val="441918"/>
                </a:solidFill>
              </a:rPr>
              <a:t>Şubat 2020 tarihinde paylaşılan güncel hasta ve ölü sayıları kullanılarak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3323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0940" y="1774399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Öldürücülük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SARS (2002)  -  %11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MERS (2012)  -  %35-50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2019-nCoV (Yeni </a:t>
            </a:r>
            <a:r>
              <a:rPr lang="tr-TR" sz="2800" dirty="0" err="1" smtClean="0">
                <a:solidFill>
                  <a:srgbClr val="FF0000"/>
                </a:solidFill>
              </a:rPr>
              <a:t>Koronavirüs</a:t>
            </a:r>
            <a:r>
              <a:rPr lang="tr-TR" sz="2800" dirty="0" smtClean="0">
                <a:solidFill>
                  <a:srgbClr val="FF0000"/>
                </a:solidFill>
              </a:rPr>
              <a:t>)  -  %2,7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2">
                    <a:lumMod val="50000"/>
                  </a:schemeClr>
                </a:solidFill>
              </a:rPr>
              <a:t>İnfluenza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(Grip)  -  %0,6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</a:rPr>
              <a:t>Fatalite</a:t>
            </a:r>
            <a:endParaRPr lang="tr-T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2234" y="6153627"/>
            <a:ext cx="829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sz="1200" dirty="0" smtClean="0">
                <a:solidFill>
                  <a:srgbClr val="441918"/>
                </a:solidFill>
              </a:rPr>
              <a:t>*Fatalite hızı Sağlık Bakanlığı </a:t>
            </a:r>
            <a:r>
              <a:rPr lang="tr-TR" sz="1200" dirty="0">
                <a:solidFill>
                  <a:srgbClr val="441918"/>
                </a:solidFill>
              </a:rPr>
              <a:t>Türkiye Hudut ve Sahiller Sağlık Genel Müdürlüğü tarafından </a:t>
            </a:r>
            <a:r>
              <a:rPr lang="tr-TR" sz="1200" dirty="0" smtClean="0">
                <a:solidFill>
                  <a:srgbClr val="441918"/>
                </a:solidFill>
              </a:rPr>
              <a:t>19 </a:t>
            </a:r>
            <a:r>
              <a:rPr lang="tr-TR" sz="1200" dirty="0">
                <a:solidFill>
                  <a:srgbClr val="441918"/>
                </a:solidFill>
              </a:rPr>
              <a:t>Şubat 2020 tarihinde paylaşılan güncel hasta ve ölü sayıları kullanılarak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2124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879</Words>
  <Application>Microsoft Office PowerPoint</Application>
  <PresentationFormat>Ekran Gösterisi (4:3)</PresentationFormat>
  <Paragraphs>183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Güven Gökgöz</dc:creator>
  <cp:lastModifiedBy>MUSTAFA</cp:lastModifiedBy>
  <cp:revision>820</cp:revision>
  <dcterms:created xsi:type="dcterms:W3CDTF">2017-02-16T11:28:14Z</dcterms:created>
  <dcterms:modified xsi:type="dcterms:W3CDTF">2020-02-21T07:58:48Z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