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7"/>
  </p:notesMasterIdLst>
  <p:sldIdLst>
    <p:sldId id="256" r:id="rId2"/>
    <p:sldId id="373" r:id="rId3"/>
    <p:sldId id="328" r:id="rId4"/>
    <p:sldId id="332" r:id="rId5"/>
    <p:sldId id="33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CE17-9575-4BFE-A637-1785A042DDAA}" type="datetimeFigureOut">
              <a:rPr lang="tr-TR" smtClean="0"/>
              <a:pPr/>
              <a:t>16.07.2015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416-06C3-4EB6-A7B0-8E1F2D900A6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9EAE39-DF0E-44D1-AB7C-9FE5BCE41D36}" type="datetimeFigureOut">
              <a:rPr lang="tr-TR" smtClean="0"/>
              <a:pPr/>
              <a:t>16.07.2015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97D5B45-D929-41A5-BE8B-8D8FB468129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9EAE39-DF0E-44D1-AB7C-9FE5BCE41D36}" type="datetimeFigureOut">
              <a:rPr lang="tr-TR" smtClean="0"/>
              <a:pPr/>
              <a:t>16.07.2015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D5B45-D929-41A5-BE8B-8D8FB468129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pull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amp;esrc=s&amp;source=images&amp;cd=&amp;cad=rja&amp;uact=8&amp;ved=0CAcQjRxqFQoTCPC4m9-y38YCFUIpcgodl-8GYQ&amp;url=http://emlakkulisi.com/guncel/risk-degerlendirmesi-kimler-yaptiracak/167819&amp;ei=P4GnVbCdDcLSyAOX35uIBg&amp;psig=AFQjCNE3q5IX2Kw6YZ8CcOeFs5xwP5AeYQ&amp;ust=14371273508953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CAcQjRxqFQoTCLqN19Sb38YCFUkX2wodl58CSA&amp;url=http://www.isgbelge.com/&amp;ei=C2mnVfrbBsmu7AaXv4rABA&amp;psig=AFQjCNF-N7nNsmmy3MFUmX9vp8upuKRFRg&amp;ust=14371211238318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isg.jpg"/>
          <p:cNvPicPr>
            <a:picLocks noChangeAspect="1"/>
          </p:cNvPicPr>
          <p:nvPr/>
        </p:nvPicPr>
        <p:blipFill>
          <a:blip r:embed="rId2" cstate="print"/>
          <a:stretch>
            <a:fillRect/>
          </a:stretch>
        </p:blipFill>
        <p:spPr>
          <a:xfrm>
            <a:off x="1691680" y="2564904"/>
            <a:ext cx="6124526" cy="3986720"/>
          </a:xfrm>
          <a:prstGeom prst="rect">
            <a:avLst/>
          </a:prstGeom>
        </p:spPr>
      </p:pic>
      <p:sp>
        <p:nvSpPr>
          <p:cNvPr id="7" name="6 Metin kutusu"/>
          <p:cNvSpPr txBox="1"/>
          <p:nvPr/>
        </p:nvSpPr>
        <p:spPr>
          <a:xfrm>
            <a:off x="683568" y="0"/>
            <a:ext cx="8280920" cy="2308324"/>
          </a:xfrm>
          <a:prstGeom prst="rect">
            <a:avLst/>
          </a:prstGeom>
          <a:noFill/>
        </p:spPr>
        <p:txBody>
          <a:bodyPr wrap="square" rtlCol="0">
            <a:spAutoFit/>
          </a:bodyPr>
          <a:lstStyle/>
          <a:p>
            <a:pPr algn="ctr"/>
            <a:r>
              <a:rPr lang="tr-TR" sz="4800" b="1" dirty="0" smtClean="0">
                <a:latin typeface="Comic Sans MS" pitchFamily="66" charset="0"/>
              </a:rPr>
              <a:t>İSG BİRİMLERİNİN GÖREV YETKİ VE SORUMLULUKLARI</a:t>
            </a:r>
            <a:endParaRPr lang="tr-TR" sz="4800" b="1"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descr="http://emlakkulisi.com/resim/orjinal/MTEzNzA0ND-risk-degerlendirmesi-kimler-yapar.jpg">
            <a:hlinkClick r:id="rId2"/>
          </p:cNvPr>
          <p:cNvPicPr>
            <a:picLocks noChangeAspect="1" noChangeArrowheads="1"/>
          </p:cNvPicPr>
          <p:nvPr/>
        </p:nvPicPr>
        <p:blipFill>
          <a:blip r:embed="rId3" cstate="print"/>
          <a:srcRect/>
          <a:stretch>
            <a:fillRect/>
          </a:stretch>
        </p:blipFill>
        <p:spPr bwMode="auto">
          <a:xfrm>
            <a:off x="1043608" y="2565215"/>
            <a:ext cx="6696744" cy="4292785"/>
          </a:xfrm>
          <a:prstGeom prst="rect">
            <a:avLst/>
          </a:prstGeom>
          <a:noFill/>
        </p:spPr>
      </p:pic>
      <p:sp>
        <p:nvSpPr>
          <p:cNvPr id="3" name="2 İçerik Yer Tutucusu"/>
          <p:cNvSpPr>
            <a:spLocks noGrp="1"/>
          </p:cNvSpPr>
          <p:nvPr>
            <p:ph idx="1"/>
          </p:nvPr>
        </p:nvSpPr>
        <p:spPr>
          <a:xfrm>
            <a:off x="457200" y="404664"/>
            <a:ext cx="8363272" cy="2304256"/>
          </a:xfrm>
        </p:spPr>
        <p:txBody>
          <a:bodyPr>
            <a:noAutofit/>
          </a:bodyPr>
          <a:lstStyle/>
          <a:p>
            <a:pPr algn="ctr"/>
            <a:r>
              <a:rPr lang="tr-TR" sz="5400" b="1" dirty="0" smtClean="0">
                <a:solidFill>
                  <a:srgbClr val="FF0000"/>
                </a:solidFill>
                <a:latin typeface="Comic Sans MS" pitchFamily="66" charset="0"/>
              </a:rPr>
              <a:t>Risk değerlendirme ekibinin görev yetki ve sorumlulukları</a:t>
            </a:r>
            <a:endParaRPr lang="tr-TR" sz="5400" dirty="0"/>
          </a:p>
        </p:txBody>
      </p:sp>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080120"/>
          </a:xfrm>
        </p:spPr>
        <p:txBody>
          <a:bodyPr>
            <a:normAutofit/>
          </a:bodyPr>
          <a:lstStyle/>
          <a:p>
            <a:pPr algn="ctr"/>
            <a:r>
              <a:rPr lang="tr-TR" sz="3200" b="1" dirty="0" smtClean="0">
                <a:solidFill>
                  <a:srgbClr val="FF0000"/>
                </a:solidFill>
                <a:latin typeface="Comic Sans MS" pitchFamily="66" charset="0"/>
              </a:rPr>
              <a:t>Risk Değerlendirme Ekibinin Görev Yetki ve Sorumlulukları</a:t>
            </a:r>
            <a:endParaRPr lang="tr-TR" sz="3200" b="1" dirty="0">
              <a:solidFill>
                <a:srgbClr val="FF0000"/>
              </a:solidFill>
              <a:latin typeface="Comic Sans MS" pitchFamily="66" charset="0"/>
            </a:endParaRPr>
          </a:p>
        </p:txBody>
      </p:sp>
      <p:sp>
        <p:nvSpPr>
          <p:cNvPr id="3" name="2 İçerik Yer Tutucusu"/>
          <p:cNvSpPr>
            <a:spLocks noGrp="1"/>
          </p:cNvSpPr>
          <p:nvPr>
            <p:ph idx="1"/>
          </p:nvPr>
        </p:nvSpPr>
        <p:spPr>
          <a:xfrm>
            <a:off x="457200" y="1412776"/>
            <a:ext cx="8686800" cy="5112568"/>
          </a:xfrm>
        </p:spPr>
        <p:txBody>
          <a:bodyPr>
            <a:normAutofit lnSpcReduction="10000"/>
          </a:bodyPr>
          <a:lstStyle/>
          <a:p>
            <a:r>
              <a:rPr lang="tr-TR" b="1" dirty="0" smtClean="0"/>
              <a:t>Madde 10 – </a:t>
            </a:r>
            <a:r>
              <a:rPr lang="tr-TR" dirty="0" smtClean="0"/>
              <a:t>(1) </a:t>
            </a:r>
            <a:r>
              <a:rPr lang="tr-TR" b="1" dirty="0" smtClean="0"/>
              <a:t>Risk değerlendirmesi, işverenin oluşturduğu bir ekip tarafından gerçekleştirilir</a:t>
            </a:r>
            <a:r>
              <a:rPr lang="tr-TR" dirty="0" smtClean="0"/>
              <a:t>. </a:t>
            </a:r>
            <a:r>
              <a:rPr lang="tr-TR" b="1" dirty="0" smtClean="0">
                <a:solidFill>
                  <a:srgbClr val="00B050"/>
                </a:solidFill>
              </a:rPr>
              <a:t>Risk değerlendirmesi ekibi aşağıdakilerden oluşur. </a:t>
            </a:r>
          </a:p>
          <a:p>
            <a:r>
              <a:rPr lang="tr-TR" dirty="0" smtClean="0"/>
              <a:t>a) İşveren veya işveren vekili. </a:t>
            </a:r>
          </a:p>
          <a:p>
            <a:r>
              <a:rPr lang="tr-TR" dirty="0" smtClean="0"/>
              <a:t>b) İş güvenliği uzmanları ile varsa işyeri hekimleri. </a:t>
            </a:r>
          </a:p>
          <a:p>
            <a:r>
              <a:rPr lang="tr-TR" dirty="0" smtClean="0"/>
              <a:t>c) İşyerindeki çalışan temsilcileri. </a:t>
            </a:r>
          </a:p>
          <a:p>
            <a:r>
              <a:rPr lang="tr-TR" dirty="0" smtClean="0"/>
              <a:t>ç) İşyerindeki destek elemanları. </a:t>
            </a:r>
          </a:p>
          <a:p>
            <a:r>
              <a:rPr lang="tr-TR" dirty="0" smtClean="0"/>
              <a:t>d) İşyerindeki bütün birimleri temsil edecek şekilde belirlenen çalışanlar ile mevcut veya muhtemel tehlike kaynakları ve riskler konusunda bilgi sahibi çalışanlar, (Alan, bölüm, atölye, laboratuar  ve dal şefleri ile tehlikeli veya çok tehlikeli mesleklerdeki zümre başkanları) </a:t>
            </a:r>
          </a:p>
          <a:p>
            <a:endParaRPr lang="tr-TR" dirty="0"/>
          </a:p>
        </p:txBody>
      </p:sp>
    </p:spTree>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152128"/>
          </a:xfrm>
        </p:spPr>
        <p:txBody>
          <a:bodyPr>
            <a:normAutofit/>
          </a:bodyPr>
          <a:lstStyle/>
          <a:p>
            <a:pPr algn="ctr"/>
            <a:r>
              <a:rPr lang="tr-TR" sz="3200" b="1" dirty="0" smtClean="0">
                <a:solidFill>
                  <a:srgbClr val="FF0000"/>
                </a:solidFill>
                <a:latin typeface="Comic Sans MS" pitchFamily="66" charset="0"/>
              </a:rPr>
              <a:t>Risk Değerlendirme Ekibinin Görev Yetki ve Sorumlulukları</a:t>
            </a:r>
            <a:endParaRPr lang="tr-TR" sz="3200" dirty="0">
              <a:latin typeface="Comic Sans MS" pitchFamily="66" charset="0"/>
            </a:endParaRPr>
          </a:p>
        </p:txBody>
      </p:sp>
      <p:sp>
        <p:nvSpPr>
          <p:cNvPr id="3" name="2 İçerik Yer Tutucusu"/>
          <p:cNvSpPr>
            <a:spLocks noGrp="1"/>
          </p:cNvSpPr>
          <p:nvPr>
            <p:ph idx="1"/>
          </p:nvPr>
        </p:nvSpPr>
        <p:spPr>
          <a:xfrm>
            <a:off x="457200" y="1484784"/>
            <a:ext cx="8435280" cy="4839816"/>
          </a:xfrm>
        </p:spPr>
        <p:txBody>
          <a:bodyPr>
            <a:normAutofit/>
          </a:bodyPr>
          <a:lstStyle/>
          <a:p>
            <a:r>
              <a:rPr lang="tr-TR" b="1" dirty="0" smtClean="0"/>
              <a:t>- </a:t>
            </a:r>
            <a:r>
              <a:rPr lang="tr-TR" dirty="0" smtClean="0"/>
              <a:t>İşyerindeki çalışanların güvenliğini ve sağlığını tehdit eden tehlikeleri tanımlar.</a:t>
            </a:r>
          </a:p>
          <a:p>
            <a:r>
              <a:rPr lang="tr-TR" b="1" dirty="0" smtClean="0"/>
              <a:t>-</a:t>
            </a:r>
            <a:r>
              <a:rPr lang="tr-TR" dirty="0" smtClean="0"/>
              <a:t>Tespit edilen tehlikeler ile ilgili risk değerlendirmesini yaparak önleyici faaliyetleri başlatır.</a:t>
            </a:r>
          </a:p>
          <a:p>
            <a:r>
              <a:rPr lang="tr-TR" b="1" dirty="0" smtClean="0"/>
              <a:t>-</a:t>
            </a:r>
            <a:r>
              <a:rPr lang="tr-TR" dirty="0" smtClean="0"/>
              <a:t>İşyerinde meydana gelen kazalar ve olaylar ile ilgili kayıt tutar  ve bunların sonucunda önleyici tedbirleri planlar.</a:t>
            </a:r>
          </a:p>
        </p:txBody>
      </p:sp>
      <p:pic>
        <p:nvPicPr>
          <p:cNvPr id="4" name="Picture 2" descr="http://isgbelge.com/wp-content/uploads/risk-analizi-yapt%C4%B1r%C4%B1n-isgbelge.jpg">
            <a:hlinkClick r:id="rId2"/>
          </p:cNvPr>
          <p:cNvPicPr>
            <a:picLocks noChangeAspect="1" noChangeArrowheads="1"/>
          </p:cNvPicPr>
          <p:nvPr/>
        </p:nvPicPr>
        <p:blipFill>
          <a:blip r:embed="rId3" cstate="print"/>
          <a:srcRect/>
          <a:stretch>
            <a:fillRect/>
          </a:stretch>
        </p:blipFill>
        <p:spPr bwMode="auto">
          <a:xfrm>
            <a:off x="5004048" y="4123585"/>
            <a:ext cx="4139952" cy="2734414"/>
          </a:xfrm>
          <a:prstGeom prst="rect">
            <a:avLst/>
          </a:prstGeom>
          <a:noFill/>
        </p:spPr>
      </p:pic>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152128"/>
          </a:xfrm>
        </p:spPr>
        <p:txBody>
          <a:bodyPr>
            <a:normAutofit/>
          </a:bodyPr>
          <a:lstStyle/>
          <a:p>
            <a:pPr algn="ctr"/>
            <a:r>
              <a:rPr lang="tr-TR" sz="3200" b="1" dirty="0" smtClean="0">
                <a:solidFill>
                  <a:srgbClr val="FF0000"/>
                </a:solidFill>
                <a:latin typeface="Comic Sans MS" pitchFamily="66" charset="0"/>
              </a:rPr>
              <a:t>Risk Değerlendirme Ekibinin Görev Yetki ve Sorumlulukları</a:t>
            </a:r>
            <a:endParaRPr lang="tr-TR" sz="3200" dirty="0"/>
          </a:p>
        </p:txBody>
      </p:sp>
      <p:sp>
        <p:nvSpPr>
          <p:cNvPr id="3" name="2 İçerik Yer Tutucusu"/>
          <p:cNvSpPr>
            <a:spLocks noGrp="1"/>
          </p:cNvSpPr>
          <p:nvPr>
            <p:ph idx="1"/>
          </p:nvPr>
        </p:nvSpPr>
        <p:spPr>
          <a:xfrm>
            <a:off x="457200" y="1556792"/>
            <a:ext cx="8363272" cy="4767808"/>
          </a:xfrm>
        </p:spPr>
        <p:txBody>
          <a:bodyPr>
            <a:normAutofit/>
          </a:bodyPr>
          <a:lstStyle/>
          <a:p>
            <a:r>
              <a:rPr lang="tr-TR" b="1" dirty="0" smtClean="0"/>
              <a:t>-</a:t>
            </a:r>
            <a:r>
              <a:rPr lang="tr-TR" dirty="0" smtClean="0"/>
              <a:t>Potansiyel riski olan teçhizatların (makinelerin, elektrikli aletlerin, yangın teçhizatının vs) bakım kayıtlarını kontrol eder ve zamanında yapılmasını sağlar.</a:t>
            </a:r>
          </a:p>
          <a:p>
            <a:r>
              <a:rPr lang="tr-TR" b="1" dirty="0" smtClean="0"/>
              <a:t>-</a:t>
            </a:r>
            <a:r>
              <a:rPr lang="tr-TR" dirty="0" smtClean="0"/>
              <a:t>Çalışanların iş sağlığı güvenliği ve meslek hastalığı konusunda eğitim ihtiyacını tespit eder ve Eğitici Ekibe bildirir.</a:t>
            </a:r>
          </a:p>
          <a:p>
            <a:r>
              <a:rPr lang="tr-TR" b="1" dirty="0" smtClean="0"/>
              <a:t>-</a:t>
            </a:r>
            <a:r>
              <a:rPr lang="tr-TR" dirty="0" smtClean="0"/>
              <a:t>Yapılan tehlike tanımlamalarını ve risk analizlerini kurula sunar.</a:t>
            </a:r>
          </a:p>
          <a:p>
            <a:r>
              <a:rPr lang="tr-TR" dirty="0" smtClean="0"/>
              <a:t>-Gerçekleştirdikleri çalışmaların dokümantasyonunu yapar</a:t>
            </a:r>
          </a:p>
          <a:p>
            <a:endParaRPr lang="tr-TR" dirty="0"/>
          </a:p>
        </p:txBody>
      </p:sp>
    </p:spTree>
  </p:cSld>
  <p:clrMapOvr>
    <a:masterClrMapping/>
  </p:clrMapOvr>
  <p:transition spd="med">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707</TotalTime>
  <Words>227</Words>
  <Application>Microsoft Office PowerPoint</Application>
  <PresentationFormat>Ekran Gösterisi (4:3)</PresentationFormat>
  <Paragraphs>18</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Akış</vt:lpstr>
      <vt:lpstr>Slayt 1</vt:lpstr>
      <vt:lpstr>Slayt 2</vt:lpstr>
      <vt:lpstr>Risk Değerlendirme Ekibinin Görev Yetki ve Sorumlulukları</vt:lpstr>
      <vt:lpstr>Risk Değerlendirme Ekibinin Görev Yetki ve Sorumlulukları</vt:lpstr>
      <vt:lpstr>Risk Değerlendirme Ekibinin Görev Yetki ve Sorumlulukları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İŞVEREN İLE ÇALIŞANLARIN GÖREV, YETKİ VE YÜKÜMLÜLÜKLERİ  </dc:title>
  <dc:creator>Toshiba</dc:creator>
  <cp:lastModifiedBy>Uzman</cp:lastModifiedBy>
  <cp:revision>67</cp:revision>
  <dcterms:created xsi:type="dcterms:W3CDTF">2015-06-12T13:06:40Z</dcterms:created>
  <dcterms:modified xsi:type="dcterms:W3CDTF">2015-07-16T10:33:36Z</dcterms:modified>
</cp:coreProperties>
</file>