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sldIdLst>
    <p:sldId id="256" r:id="rId2"/>
    <p:sldId id="357" r:id="rId3"/>
    <p:sldId id="326" r:id="rId4"/>
    <p:sldId id="340" r:id="rId5"/>
    <p:sldId id="257" r:id="rId6"/>
    <p:sldId id="354" r:id="rId7"/>
    <p:sldId id="341" r:id="rId8"/>
    <p:sldId id="258" r:id="rId9"/>
    <p:sldId id="342" r:id="rId10"/>
    <p:sldId id="259" r:id="rId11"/>
    <p:sldId id="343" r:id="rId12"/>
    <p:sldId id="260" r:id="rId13"/>
    <p:sldId id="261" r:id="rId14"/>
    <p:sldId id="262" r:id="rId15"/>
    <p:sldId id="36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2CE17-9575-4BFE-A637-1785A042DDAA}" type="datetimeFigureOut">
              <a:rPr lang="tr-TR" smtClean="0"/>
              <a:pPr/>
              <a:t>01.08.2015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416-06C3-4EB6-A7B0-8E1F2D900A6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7D5B45-D929-41A5-BE8B-8D8FB468129E}" type="slidenum">
              <a:rPr lang="tr-TR" smtClean="0"/>
              <a:pPr/>
              <a:t>‹#›</a:t>
            </a:fld>
            <a:endParaRPr lang="tr-TR"/>
          </a:p>
        </p:txBody>
      </p:sp>
    </p:spTree>
  </p:cSld>
  <p:clrMapOvr>
    <a:masterClrMapping/>
  </p:clrMapOvr>
  <p:transition spd="med">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9EAE39-DF0E-44D1-AB7C-9FE5BCE41D36}" type="datetimeFigureOut">
              <a:rPr lang="tr-TR" smtClean="0"/>
              <a:pPr/>
              <a:t>01.08.2015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97D5B45-D929-41A5-BE8B-8D8FB468129E}"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9EAE39-DF0E-44D1-AB7C-9FE5BCE41D36}" type="datetimeFigureOut">
              <a:rPr lang="tr-TR" smtClean="0"/>
              <a:pPr/>
              <a:t>01.08.2015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7D5B45-D929-41A5-BE8B-8D8FB468129E}"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pull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google.com.tr/url?sa=i&amp;rct=j&amp;q=&amp;esrc=s&amp;source=images&amp;cd=&amp;cad=rja&amp;uact=8&amp;ved=0CAcQjRxqFQoTCJ7p9uCW38YCFYbWFAodSrsEEQ&amp;url=http://peoplecheck.de/s/acil&amp;ei=5mOnVZ7eJYatU8r2kogB&amp;bvm=bv.97949915,d.bGQ&amp;psig=AFQjCNGNwE5K7-87bbwWyrW0AemiIVShcA&amp;ust=143711982468332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tr/url?sa=i&amp;rct=j&amp;q=&amp;esrc=s&amp;source=images&amp;cd=&amp;cad=rja&amp;uact=8&amp;ved=0CAcQjRw&amp;url=http://www.atakenthastanesi.com.tr/kalite-politikasi.html&amp;ei=XPmTVaOMGIawsAHLhqLQDg&amp;psig=AFQjCNHSyI3kLhBXU7fj3VkOAhTC9hWcaw&amp;ust=143584736452175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tr/url?sa=i&amp;rct=j&amp;q=&amp;esrc=s&amp;source=images&amp;cd=&amp;cad=rja&amp;uact=8&amp;ved=0CAcQjRw&amp;url=http://tecrubeosgb.com/hizmetlerimiz?menu_id=365&amp;ei=LfqTVbmhD4SdsAGitqPQBA&amp;psig=AFQjCNEsBshS1GEQWJLzvrTenmeYns8X5Q&amp;ust=143584756295215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tr/url?sa=i&amp;rct=j&amp;q=&amp;esrc=s&amp;source=images&amp;cd=&amp;cad=rja&amp;uact=8&amp;ved=0CAcQjRxqFQoTCKfb8tif3sYCFQjvFAodV_IKzQ&amp;url=http://www.hizmetosgb.com/urun-OSGB-Mevzuat%C4%B1-284.html&amp;ei=DeemVeegOojeU9fkq-gM&amp;bvm=bv.97949915,d.ZGU&amp;psig=AFQjCNH0Tq8WR7quFrMsACGjV6tAPHkPFg&amp;ust=143708743829017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tr/url?sa=i&amp;rct=j&amp;q=&amp;esrc=s&amp;source=images&amp;cd=&amp;cad=rja&amp;uact=8&amp;ved=0CAcQjRxqFQoTCNzcvv6X38YCFUvrFAodyT8D8w&amp;url=http://www.isguvenlikmarket.com/Is-Guvenligi-Defteri-Onayli-Defter,DP-61.html&amp;ei=MWWnVZyAA8vWU8n_jJgP&amp;bvm=bv.97949915,d.bGQ&amp;psig=AFQjCNGmu7gVd60PJUmgwRfGG7o92tp6zg&amp;ust=143712008534350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url?sa=i&amp;rct=j&amp;q=&amp;esrc=s&amp;source=images&amp;cd=&amp;cad=rja&amp;uact=8&amp;ved=0CAcQjRxqFQoTCILZ5qWe3sYCFcJWFAodgU8C-Q&amp;url=http://www.naztic.org.tr/naztic.asp?id=haber&amp;ids=77&amp;ei=luWmVYK2FsKtUYGficgP&amp;bvm=bv.97949915,d.ZGU&amp;psig=AFQjCNH0Tq8WR7quFrMsACGjV6tAPHkPFg&amp;ust=143708743829017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source=images&amp;cd=&amp;cad=rja&amp;uact=8&amp;ved=0CAcQjRxqFQoTCJGVz9Ge3sYCFUW2FAodjkUM4g&amp;url=http://delmepatlatma.org/is-guvenligi-ile-gorevli-muhendis-veya-teknik-elemanlarin-gorev-yetki-ve-sorumluluklari-ile-calisma-usul-ve-esaslari-hakkinda-yonetmelik-syfdty-77.html&amp;ei=8uWmVZHUD8XsUo6LsZAO&amp;bvm=bv.97949915,d.ZGU&amp;psig=AFQjCNH0Tq8WR7quFrMsACGjV6tAPHkPFg&amp;ust=143708743829017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rct=j&amp;q=&amp;esrc=s&amp;source=images&amp;cd=&amp;cad=rja&amp;uact=8&amp;ved=0CAcQjRw&amp;url=http://www.sahibinden.com/ilan/alisveris-medikal-urunler-hastane-klinik-osgb-isgb-revir-malzemeri-is-guvenligi-revir-tipi-saglik-ocagi-210197766/detay&amp;ei=u_iTVbJ5x7azAdP6rJgC&amp;bvm=bv.96952980,d.bGg&amp;psig=AFQjCNGPNKRkDC7xt2Rk22ET-K1LvzgmsQ&amp;ust=14358472175165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url?sa=i&amp;rct=j&amp;q=&amp;esrc=s&amp;source=images&amp;cd=&amp;cad=rja&amp;uact=8&amp;ved=0CAcQjRw&amp;url=http://www.denizlidcik.adalet.gov.tr/saglik_birimi.html&amp;ei=4fiTVdfdM4WssAHGk4_IBQ&amp;bvm=bv.96952980,d.bGg&amp;psig=AFQjCNGPNKRkDC7xt2Rk22ET-K1LvzgmsQ&amp;ust=14358472175165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descr="isg.jpg"/>
          <p:cNvPicPr>
            <a:picLocks noChangeAspect="1"/>
          </p:cNvPicPr>
          <p:nvPr/>
        </p:nvPicPr>
        <p:blipFill>
          <a:blip r:embed="rId2" cstate="print"/>
          <a:stretch>
            <a:fillRect/>
          </a:stretch>
        </p:blipFill>
        <p:spPr>
          <a:xfrm>
            <a:off x="1691680" y="2564904"/>
            <a:ext cx="6124526" cy="3986720"/>
          </a:xfrm>
          <a:prstGeom prst="rect">
            <a:avLst/>
          </a:prstGeom>
        </p:spPr>
      </p:pic>
      <p:sp>
        <p:nvSpPr>
          <p:cNvPr id="7" name="6 Metin kutusu"/>
          <p:cNvSpPr txBox="1"/>
          <p:nvPr/>
        </p:nvSpPr>
        <p:spPr>
          <a:xfrm>
            <a:off x="683568" y="0"/>
            <a:ext cx="8280920" cy="2308324"/>
          </a:xfrm>
          <a:prstGeom prst="rect">
            <a:avLst/>
          </a:prstGeom>
          <a:noFill/>
        </p:spPr>
        <p:txBody>
          <a:bodyPr wrap="square" rtlCol="0">
            <a:spAutoFit/>
          </a:bodyPr>
          <a:lstStyle/>
          <a:p>
            <a:pPr algn="ctr"/>
            <a:r>
              <a:rPr lang="tr-TR" sz="4800" b="1" dirty="0" smtClean="0">
                <a:latin typeface="Comic Sans MS" pitchFamily="66" charset="0"/>
              </a:rPr>
              <a:t>İSG BİRİMLERİNİN GÖREV YETKİ VE SORUMLULUKLARI</a:t>
            </a:r>
            <a:endParaRPr lang="tr-TR" sz="4800" b="1" dirty="0">
              <a:latin typeface="Comic Sans MS" pitchFamily="66" charset="0"/>
            </a:endParaRP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576064"/>
          </a:xfrm>
        </p:spPr>
        <p:txBody>
          <a:bodyPr>
            <a:normAutofit/>
          </a:bodyPr>
          <a:lstStyle/>
          <a:p>
            <a:pPr algn="ctr"/>
            <a:r>
              <a:rPr lang="tr-TR" sz="2400" b="1" dirty="0" smtClean="0">
                <a:solidFill>
                  <a:srgbClr val="FF0000"/>
                </a:solidFill>
                <a:latin typeface="Comic Sans MS" pitchFamily="66" charset="0"/>
              </a:rPr>
              <a:t>İŞVERENLERİN GÖREV, YETKİ VE YÜKÜMLÜLÜKLERİ</a:t>
            </a:r>
            <a:endParaRPr lang="tr-TR" sz="2400" dirty="0">
              <a:latin typeface="Comic Sans MS" pitchFamily="66" charset="0"/>
            </a:endParaRPr>
          </a:p>
        </p:txBody>
      </p:sp>
      <p:sp>
        <p:nvSpPr>
          <p:cNvPr id="3" name="2 İçerik Yer Tutucusu"/>
          <p:cNvSpPr>
            <a:spLocks noGrp="1"/>
          </p:cNvSpPr>
          <p:nvPr>
            <p:ph idx="1"/>
          </p:nvPr>
        </p:nvSpPr>
        <p:spPr>
          <a:xfrm>
            <a:off x="179512" y="836712"/>
            <a:ext cx="8784976" cy="4608512"/>
          </a:xfrm>
        </p:spPr>
        <p:txBody>
          <a:bodyPr>
            <a:noAutofit/>
          </a:bodyPr>
          <a:lstStyle/>
          <a:p>
            <a:r>
              <a:rPr lang="tr-TR" sz="2400" dirty="0">
                <a:latin typeface="Comic Sans MS" pitchFamily="66" charset="0"/>
              </a:rPr>
              <a:t>k) Acil durumların meydana gelmesi halinde uyarı verme, arama, kurtarma, tahliye, haberleşme, ilk yardım ve yangınla mücadele gibi uygulanması gereken acil durum müdahale yöntemleri belirlenir ve yazılı hale getirilir. </a:t>
            </a:r>
          </a:p>
          <a:p>
            <a:r>
              <a:rPr lang="tr-TR" sz="2400" b="1" dirty="0">
                <a:latin typeface="Comic Sans MS" pitchFamily="66" charset="0"/>
              </a:rPr>
              <a:t>l) </a:t>
            </a:r>
            <a:r>
              <a:rPr lang="tr-TR" sz="2400" dirty="0">
                <a:latin typeface="Comic Sans MS" pitchFamily="66" charset="0"/>
              </a:rPr>
              <a:t>İşveren; işyerlerinde tehlike sınıflarını tespit eden Tebliğde belirlenmiş olan çok tehlikeli sınıfta yer alan işyerlerinde 30 çalışana, tehlikeli sınıfta yer alan işyerlerinde 40 çalışana ve az tehlikeli sınıfta yer alan işyerlerinde 50 çalışana kadar; </a:t>
            </a:r>
            <a:endParaRPr lang="tr-TR" sz="2400" dirty="0" smtClean="0">
              <a:latin typeface="Comic Sans MS" pitchFamily="66" charset="0"/>
            </a:endParaRPr>
          </a:p>
        </p:txBody>
      </p:sp>
      <p:pic>
        <p:nvPicPr>
          <p:cNvPr id="100354" name="Picture 2" descr="http://www.inciosgb.com/Files/Products/Images/timthumb1-02102013165552.png">
            <a:hlinkClick r:id="rId2"/>
          </p:cNvPr>
          <p:cNvPicPr>
            <a:picLocks noChangeAspect="1" noChangeArrowheads="1"/>
          </p:cNvPicPr>
          <p:nvPr/>
        </p:nvPicPr>
        <p:blipFill>
          <a:blip r:embed="rId3" cstate="print"/>
          <a:srcRect/>
          <a:stretch>
            <a:fillRect/>
          </a:stretch>
        </p:blipFill>
        <p:spPr bwMode="auto">
          <a:xfrm>
            <a:off x="611560" y="4286249"/>
            <a:ext cx="7810500" cy="2571751"/>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atakenthastanesi.com.tr/images/kalite/YANGIN%20AC%C4%B0L%20DURUM%20EK%C4%B0PLER%C4%B0.JPG">
            <a:hlinkClick r:id="rId2"/>
          </p:cNvPr>
          <p:cNvPicPr>
            <a:picLocks noChangeAspect="1" noChangeArrowheads="1"/>
          </p:cNvPicPr>
          <p:nvPr/>
        </p:nvPicPr>
        <p:blipFill>
          <a:blip r:embed="rId3" cstate="print"/>
          <a:srcRect/>
          <a:stretch>
            <a:fillRect/>
          </a:stretch>
        </p:blipFill>
        <p:spPr bwMode="auto">
          <a:xfrm>
            <a:off x="2555776" y="2780928"/>
            <a:ext cx="6588224" cy="3625213"/>
          </a:xfrm>
          <a:prstGeom prst="rect">
            <a:avLst/>
          </a:prstGeom>
          <a:noFill/>
        </p:spPr>
      </p:pic>
      <p:sp>
        <p:nvSpPr>
          <p:cNvPr id="2" name="1 Başlık"/>
          <p:cNvSpPr>
            <a:spLocks noGrp="1"/>
          </p:cNvSpPr>
          <p:nvPr>
            <p:ph type="title"/>
          </p:nvPr>
        </p:nvSpPr>
        <p:spPr>
          <a:xfrm>
            <a:off x="457200" y="404664"/>
            <a:ext cx="8229600" cy="1152128"/>
          </a:xfrm>
        </p:spPr>
        <p:txBody>
          <a:bodyPr>
            <a:normAutofit/>
          </a:bodyPr>
          <a:lstStyle/>
          <a:p>
            <a:pPr algn="ctr"/>
            <a:r>
              <a:rPr lang="tr-TR" sz="2800" b="1" dirty="0" smtClean="0">
                <a:solidFill>
                  <a:srgbClr val="FF0000"/>
                </a:solidFill>
                <a:latin typeface="Comic Sans MS" pitchFamily="66" charset="0"/>
              </a:rPr>
              <a:t>İŞVERENLERİN GÖREV, YETKİ VE YÜKÜMLÜLÜKLERİ</a:t>
            </a:r>
            <a:endParaRPr lang="tr-TR" sz="2800" dirty="0"/>
          </a:p>
        </p:txBody>
      </p:sp>
      <p:sp>
        <p:nvSpPr>
          <p:cNvPr id="3" name="2 İçerik Yer Tutucusu"/>
          <p:cNvSpPr>
            <a:spLocks noGrp="1"/>
          </p:cNvSpPr>
          <p:nvPr>
            <p:ph idx="1"/>
          </p:nvPr>
        </p:nvSpPr>
        <p:spPr>
          <a:xfrm>
            <a:off x="251520" y="1700808"/>
            <a:ext cx="8640960" cy="4623792"/>
          </a:xfrm>
        </p:spPr>
        <p:txBody>
          <a:bodyPr>
            <a:normAutofit/>
          </a:bodyPr>
          <a:lstStyle/>
          <a:p>
            <a:r>
              <a:rPr lang="tr-TR" sz="2800" dirty="0" smtClean="0"/>
              <a:t>İşveren, aşağıdaki acil durum ekipleri oluşturulur. </a:t>
            </a:r>
          </a:p>
          <a:p>
            <a:r>
              <a:rPr lang="tr-TR" sz="2800" dirty="0" smtClean="0"/>
              <a:t>a) Söndürme ekibi, </a:t>
            </a:r>
          </a:p>
          <a:p>
            <a:r>
              <a:rPr lang="tr-TR" sz="2800" dirty="0" smtClean="0"/>
              <a:t>b) Kurtarma ekibi, </a:t>
            </a:r>
          </a:p>
          <a:p>
            <a:r>
              <a:rPr lang="tr-TR" sz="2800" dirty="0" smtClean="0"/>
              <a:t>c) Koruma ekibi, </a:t>
            </a:r>
          </a:p>
          <a:p>
            <a:r>
              <a:rPr lang="tr-TR" sz="2800" dirty="0" smtClean="0"/>
              <a:t>ç) İlk yardım ekibi. </a:t>
            </a:r>
          </a:p>
          <a:p>
            <a:endParaRPr lang="tr-TR" dirty="0"/>
          </a:p>
        </p:txBody>
      </p:sp>
    </p:spTree>
  </p:cSld>
  <p:clrMapOvr>
    <a:masterClrMapping/>
  </p:clrMapOvr>
  <p:transition spd="med">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20080"/>
          </a:xfrm>
        </p:spPr>
        <p:txBody>
          <a:bodyPr>
            <a:noAutofit/>
          </a:bodyPr>
          <a:lstStyle/>
          <a:p>
            <a:pPr algn="ctr"/>
            <a:r>
              <a:rPr lang="tr-TR" sz="2800" b="1" dirty="0" smtClean="0">
                <a:solidFill>
                  <a:srgbClr val="FF0000"/>
                </a:solidFill>
                <a:latin typeface="Comic Sans MS" pitchFamily="66" charset="0"/>
              </a:rPr>
              <a:t>İŞVERENLERİN GÖREV, </a:t>
            </a:r>
            <a:r>
              <a:rPr lang="tr-TR" sz="2400" b="1" dirty="0" smtClean="0">
                <a:solidFill>
                  <a:srgbClr val="FF0000"/>
                </a:solidFill>
                <a:latin typeface="Comic Sans MS" pitchFamily="66" charset="0"/>
              </a:rPr>
              <a:t>YETKİ</a:t>
            </a:r>
            <a:r>
              <a:rPr lang="tr-TR" sz="2800" b="1" dirty="0" smtClean="0">
                <a:solidFill>
                  <a:srgbClr val="FF0000"/>
                </a:solidFill>
                <a:latin typeface="Comic Sans MS" pitchFamily="66" charset="0"/>
              </a:rPr>
              <a:t> VE YÜKÜMLÜLÜKLERİ</a:t>
            </a:r>
            <a:endParaRPr lang="tr-TR" sz="2800" dirty="0">
              <a:latin typeface="Comic Sans MS" pitchFamily="66" charset="0"/>
            </a:endParaRPr>
          </a:p>
        </p:txBody>
      </p:sp>
      <p:sp>
        <p:nvSpPr>
          <p:cNvPr id="3" name="2 İçerik Yer Tutucusu"/>
          <p:cNvSpPr>
            <a:spLocks noGrp="1"/>
          </p:cNvSpPr>
          <p:nvPr>
            <p:ph idx="1"/>
          </p:nvPr>
        </p:nvSpPr>
        <p:spPr>
          <a:xfrm>
            <a:off x="457200" y="1268760"/>
            <a:ext cx="8229600" cy="3600400"/>
          </a:xfrm>
        </p:spPr>
        <p:txBody>
          <a:bodyPr>
            <a:normAutofit/>
          </a:bodyPr>
          <a:lstStyle/>
          <a:p>
            <a:r>
              <a:rPr lang="tr-TR" sz="2800" b="1" dirty="0">
                <a:latin typeface="Comic Sans MS" pitchFamily="66" charset="0"/>
              </a:rPr>
              <a:t>n) </a:t>
            </a:r>
            <a:r>
              <a:rPr lang="tr-TR" sz="2800" dirty="0">
                <a:latin typeface="Comic Sans MS" pitchFamily="66" charset="0"/>
              </a:rPr>
              <a:t>Konularının her biri için uygun donanıma sahip ve özel eğitimli en az birer çalışanı destek elemanı olarak görevlendirir. İşyerinde bunları aşan sayılarda çalışanın bulunması halinde, tehlike sınıfına göre her 30, 40 ve 50’ye kadar çalışan için birer destek elemanı daha görevlendirir. </a:t>
            </a:r>
          </a:p>
          <a:p>
            <a:endParaRPr lang="tr-TR" dirty="0"/>
          </a:p>
        </p:txBody>
      </p:sp>
      <p:pic>
        <p:nvPicPr>
          <p:cNvPr id="82946" name="Picture 2" descr="http://tecrubeosgb.com/public_depo/resimler/hizmetler/52.jpg">
            <a:hlinkClick r:id="rId2"/>
          </p:cNvPr>
          <p:cNvPicPr>
            <a:picLocks noChangeAspect="1" noChangeArrowheads="1"/>
          </p:cNvPicPr>
          <p:nvPr/>
        </p:nvPicPr>
        <p:blipFill>
          <a:blip r:embed="rId3" cstate="print"/>
          <a:srcRect/>
          <a:stretch>
            <a:fillRect/>
          </a:stretch>
        </p:blipFill>
        <p:spPr bwMode="auto">
          <a:xfrm>
            <a:off x="4427984" y="4114799"/>
            <a:ext cx="3657600" cy="2743201"/>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hizmetosgb.com/resimler/osgb_mevzuat.jpg">
            <a:hlinkClick r:id="rId2"/>
          </p:cNvPr>
          <p:cNvPicPr>
            <a:picLocks noChangeAspect="1" noChangeArrowheads="1"/>
          </p:cNvPicPr>
          <p:nvPr/>
        </p:nvPicPr>
        <p:blipFill>
          <a:blip r:embed="rId3" cstate="print"/>
          <a:srcRect/>
          <a:stretch>
            <a:fillRect/>
          </a:stretch>
        </p:blipFill>
        <p:spPr bwMode="auto">
          <a:xfrm>
            <a:off x="5495925" y="2781299"/>
            <a:ext cx="3648075" cy="4076701"/>
          </a:xfrm>
          <a:prstGeom prst="rect">
            <a:avLst/>
          </a:prstGeom>
          <a:noFill/>
        </p:spPr>
      </p:pic>
      <p:sp>
        <p:nvSpPr>
          <p:cNvPr id="2" name="1 Başlık"/>
          <p:cNvSpPr>
            <a:spLocks noGrp="1"/>
          </p:cNvSpPr>
          <p:nvPr>
            <p:ph type="title"/>
          </p:nvPr>
        </p:nvSpPr>
        <p:spPr>
          <a:xfrm>
            <a:off x="395536" y="274638"/>
            <a:ext cx="8496944" cy="1066130"/>
          </a:xfrm>
        </p:spPr>
        <p:txBody>
          <a:bodyPr>
            <a:noAutofit/>
          </a:bodyPr>
          <a:lstStyle/>
          <a:p>
            <a:pPr algn="ctr"/>
            <a:r>
              <a:rPr lang="tr-TR" sz="2800" b="1" dirty="0" smtClean="0">
                <a:solidFill>
                  <a:srgbClr val="FF0000"/>
                </a:solidFill>
              </a:rPr>
              <a:t>İşverenin Sağlık Ve Güvenlik Kayıtları Ve Onaylı Deftere İlişkin Yükümlülükleri </a:t>
            </a:r>
            <a:r>
              <a:rPr lang="tr-TR" sz="2800" dirty="0" smtClean="0">
                <a:solidFill>
                  <a:srgbClr val="FF0000"/>
                </a:solidFill>
              </a:rPr>
              <a:t/>
            </a:r>
            <a:br>
              <a:rPr lang="tr-TR" sz="2800" dirty="0" smtClean="0">
                <a:solidFill>
                  <a:srgbClr val="FF0000"/>
                </a:solidFill>
              </a:rPr>
            </a:br>
            <a:endParaRPr lang="tr-TR" sz="2800" dirty="0">
              <a:solidFill>
                <a:srgbClr val="FF0000"/>
              </a:solidFill>
            </a:endParaRPr>
          </a:p>
        </p:txBody>
      </p:sp>
      <p:sp>
        <p:nvSpPr>
          <p:cNvPr id="3" name="2 İçerik Yer Tutucusu"/>
          <p:cNvSpPr>
            <a:spLocks noGrp="1"/>
          </p:cNvSpPr>
          <p:nvPr>
            <p:ph idx="1"/>
          </p:nvPr>
        </p:nvSpPr>
        <p:spPr>
          <a:xfrm>
            <a:off x="457200" y="1124744"/>
            <a:ext cx="8686800" cy="2736304"/>
          </a:xfrm>
        </p:spPr>
        <p:txBody>
          <a:bodyPr>
            <a:normAutofit fontScale="92500" lnSpcReduction="10000"/>
          </a:bodyPr>
          <a:lstStyle/>
          <a:p>
            <a:r>
              <a:rPr lang="tr-TR" dirty="0">
                <a:latin typeface="Comic Sans MS" pitchFamily="66" charset="0"/>
              </a:rPr>
              <a:t>Madde 6 – (1) İşveren ilgili mevzuatta belirlenen süreler saklı kalmak kaydıyla; </a:t>
            </a:r>
          </a:p>
          <a:p>
            <a:r>
              <a:rPr lang="tr-TR" dirty="0">
                <a:latin typeface="Comic Sans MS" pitchFamily="66" charset="0"/>
              </a:rPr>
              <a:t>a) İşyerinde yürütülen iş sağlığı ve güvenliği faaliyetlerine ilişkin her türlü kaydı, </a:t>
            </a:r>
          </a:p>
          <a:p>
            <a:r>
              <a:rPr lang="tr-TR" dirty="0">
                <a:latin typeface="Comic Sans MS" pitchFamily="66" charset="0"/>
              </a:rPr>
              <a:t>b) İşten ayrılma tarihinden itibaren en az 15 yıl süreyle çalışanların kişisel sağlık dosyalarını, </a:t>
            </a:r>
          </a:p>
          <a:p>
            <a:r>
              <a:rPr lang="tr-TR" dirty="0">
                <a:latin typeface="Comic Sans MS" pitchFamily="66" charset="0"/>
              </a:rPr>
              <a:t>saklar. </a:t>
            </a:r>
          </a:p>
          <a:p>
            <a:endParaRPr lang="tr-TR" dirty="0"/>
          </a:p>
        </p:txBody>
      </p:sp>
      <p:sp>
        <p:nvSpPr>
          <p:cNvPr id="5" name="4 Metin kutusu"/>
          <p:cNvSpPr txBox="1"/>
          <p:nvPr/>
        </p:nvSpPr>
        <p:spPr>
          <a:xfrm>
            <a:off x="539552" y="4005064"/>
            <a:ext cx="6192688" cy="2585323"/>
          </a:xfrm>
          <a:prstGeom prst="rect">
            <a:avLst/>
          </a:prstGeom>
          <a:noFill/>
        </p:spPr>
        <p:txBody>
          <a:bodyPr wrap="square" rtlCol="0">
            <a:spAutoFit/>
          </a:bodyPr>
          <a:lstStyle/>
          <a:p>
            <a:r>
              <a:rPr lang="tr-TR" sz="2400" dirty="0" smtClean="0">
                <a:latin typeface="Comic Sans MS" pitchFamily="66" charset="0"/>
              </a:rPr>
              <a:t>(2) Çalışanın işyerinden ayrılarak başka bir işyerinde çalışmaya başlaması halinde, yeni işveren çalışanın kişisel sağlık dosyasını yazılı olarak talep eder, önceki işveren dosyanın bir örneğini onaylayarak bir ay içerisinde gönderir. </a:t>
            </a:r>
          </a:p>
          <a:p>
            <a:endParaRPr lang="tr-TR" dirty="0"/>
          </a:p>
        </p:txBody>
      </p:sp>
    </p:spTree>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892480" cy="1066130"/>
          </a:xfrm>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tr-TR" sz="3200" b="1" cap="none" dirty="0" smtClean="0">
                <a:solidFill>
                  <a:srgbClr val="FF0000"/>
                </a:solidFill>
                <a:latin typeface="Comic Sans MS" pitchFamily="66" charset="0"/>
              </a:rPr>
              <a:t>İşverenin Sağlık Ve Güvenlik Kayıtları Ve Onaylı Deftere İlişkin Yükümlülükleri</a:t>
            </a:r>
            <a:endParaRPr lang="tr-TR" sz="3200" b="1" cap="none" dirty="0">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endParaRPr>
          </a:p>
        </p:txBody>
      </p:sp>
      <p:sp>
        <p:nvSpPr>
          <p:cNvPr id="3" name="2 İçerik Yer Tutucusu"/>
          <p:cNvSpPr>
            <a:spLocks noGrp="1"/>
          </p:cNvSpPr>
          <p:nvPr>
            <p:ph idx="1"/>
          </p:nvPr>
        </p:nvSpPr>
        <p:spPr>
          <a:xfrm>
            <a:off x="457200" y="1628800"/>
            <a:ext cx="8229600" cy="4896544"/>
          </a:xfrm>
        </p:spPr>
        <p:txBody>
          <a:bodyPr>
            <a:normAutofit/>
          </a:bodyPr>
          <a:lstStyle/>
          <a:p>
            <a:r>
              <a:rPr lang="tr-TR" dirty="0"/>
              <a:t> </a:t>
            </a:r>
            <a:r>
              <a:rPr lang="tr-TR" dirty="0" smtClean="0">
                <a:latin typeface="Comic Sans MS" pitchFamily="66" charset="0"/>
              </a:rPr>
              <a:t>(3) Onaylı defter işyerinin bağlı bulunduğu Çalışma ve İş Kurumu İl Müdürlükleri veya noterce her sayfası mühürlenmek suretiyle onaylanır. </a:t>
            </a:r>
          </a:p>
          <a:p>
            <a:endParaRPr lang="tr-TR" dirty="0" smtClean="0"/>
          </a:p>
          <a:p>
            <a:r>
              <a:rPr lang="tr-TR" dirty="0" smtClean="0">
                <a:latin typeface="Comic Sans MS" pitchFamily="66" charset="0"/>
              </a:rPr>
              <a:t>(</a:t>
            </a:r>
            <a:r>
              <a:rPr lang="tr-TR" dirty="0">
                <a:latin typeface="Comic Sans MS" pitchFamily="66" charset="0"/>
              </a:rPr>
              <a:t>4) Onaylı defter yapılan tespitlere göre iş güvenliği uzmanı, işyeri hekimi ile işveren tarafından birlikte veya ayrı ayrı imzalanır. Onaylı deftere yazılan tespit ve öneriler işverene tebliğ edilmiş sayılır. </a:t>
            </a:r>
          </a:p>
          <a:p>
            <a:endParaRPr lang="tr-TR" dirty="0"/>
          </a:p>
        </p:txBody>
      </p:sp>
    </p:spTree>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8" name="Picture 4" descr="http://www.isguvenlikmarket.com/modules/catalog/products/pr_01_13338_max.jpg?rev=1386083888">
            <a:hlinkClick r:id="rId2"/>
          </p:cNvPr>
          <p:cNvPicPr>
            <a:picLocks noChangeAspect="1" noChangeArrowheads="1"/>
          </p:cNvPicPr>
          <p:nvPr/>
        </p:nvPicPr>
        <p:blipFill>
          <a:blip r:embed="rId3" cstate="print"/>
          <a:srcRect/>
          <a:stretch>
            <a:fillRect/>
          </a:stretch>
        </p:blipFill>
        <p:spPr bwMode="auto">
          <a:xfrm>
            <a:off x="3815916" y="3212976"/>
            <a:ext cx="5467535" cy="3645024"/>
          </a:xfrm>
          <a:prstGeom prst="rect">
            <a:avLst/>
          </a:prstGeom>
          <a:noFill/>
        </p:spPr>
      </p:pic>
      <p:sp>
        <p:nvSpPr>
          <p:cNvPr id="2" name="1 Başlık"/>
          <p:cNvSpPr>
            <a:spLocks noGrp="1"/>
          </p:cNvSpPr>
          <p:nvPr>
            <p:ph type="title"/>
          </p:nvPr>
        </p:nvSpPr>
        <p:spPr>
          <a:xfrm>
            <a:off x="457200" y="0"/>
            <a:ext cx="8435280" cy="980728"/>
          </a:xfrm>
        </p:spPr>
        <p:txBody>
          <a:bodyPr>
            <a:normAutofit/>
          </a:bodyPr>
          <a:lstStyle/>
          <a:p>
            <a:pPr algn="ctr"/>
            <a:r>
              <a:rPr lang="tr-TR" sz="2800" b="1" dirty="0" smtClean="0">
                <a:solidFill>
                  <a:srgbClr val="FF0000"/>
                </a:solidFill>
                <a:latin typeface="Comic Sans MS" pitchFamily="66" charset="0"/>
              </a:rPr>
              <a:t>İşverenin Sağlık Ve Güvenlik Kayıtları ve </a:t>
            </a:r>
            <a:br>
              <a:rPr lang="tr-TR" sz="2800" b="1" dirty="0" smtClean="0">
                <a:solidFill>
                  <a:srgbClr val="FF0000"/>
                </a:solidFill>
                <a:latin typeface="Comic Sans MS" pitchFamily="66" charset="0"/>
              </a:rPr>
            </a:br>
            <a:r>
              <a:rPr lang="tr-TR" sz="2800" b="1" dirty="0" smtClean="0">
                <a:solidFill>
                  <a:srgbClr val="FF0000"/>
                </a:solidFill>
                <a:latin typeface="Comic Sans MS" pitchFamily="66" charset="0"/>
              </a:rPr>
              <a:t>Onaylı Deftere İlişkin Yükümlülükleri</a:t>
            </a:r>
            <a:endParaRPr lang="tr-TR" sz="2800" dirty="0"/>
          </a:p>
        </p:txBody>
      </p:sp>
      <p:sp>
        <p:nvSpPr>
          <p:cNvPr id="3" name="2 İçerik Yer Tutucusu"/>
          <p:cNvSpPr>
            <a:spLocks noGrp="1"/>
          </p:cNvSpPr>
          <p:nvPr>
            <p:ph idx="1"/>
          </p:nvPr>
        </p:nvSpPr>
        <p:spPr>
          <a:xfrm>
            <a:off x="457200" y="1196752"/>
            <a:ext cx="8147248" cy="5127848"/>
          </a:xfrm>
        </p:spPr>
        <p:txBody>
          <a:bodyPr>
            <a:normAutofit/>
          </a:bodyPr>
          <a:lstStyle/>
          <a:p>
            <a:r>
              <a:rPr lang="tr-TR" b="1" dirty="0" smtClean="0"/>
              <a:t>(5) Onaylı defterin asıl sureti işveren, diğer suretleri ise iş güvenliği uzmanı ve işyeri hekimi tarafından saklanır. Defterin imzalanması ve düzenli tutulmasından işveren sorumludur. Teftişe yetkili iş müfettişlerinin her istediğinde işveren onaylı defteri göstermek zorundadır. Bu defterler hiçbir şekilde, mahkeme kararı dışında, kimseye herhangi bir </a:t>
            </a:r>
            <a:r>
              <a:rPr lang="tr-TR" b="1" dirty="0" err="1" smtClean="0"/>
              <a:t>merciye</a:t>
            </a:r>
            <a:r>
              <a:rPr lang="tr-TR" b="1" dirty="0" smtClean="0"/>
              <a:t> verilemez, paylaşılamaz. </a:t>
            </a:r>
          </a:p>
          <a:p>
            <a:r>
              <a:rPr lang="tr-TR" dirty="0" smtClean="0"/>
              <a:t> </a:t>
            </a:r>
          </a:p>
          <a:p>
            <a:endParaRPr lang="tr-TR" dirty="0"/>
          </a:p>
        </p:txBody>
      </p:sp>
    </p:spTree>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2708920"/>
          </a:xfrm>
          <a:solidFill>
            <a:srgbClr val="92D050"/>
          </a:solidFill>
        </p:spPr>
        <p:txBody>
          <a:bodyPr>
            <a:normAutofit/>
          </a:bodyPr>
          <a:lstStyle/>
          <a:p>
            <a:pPr algn="ctr">
              <a:lnSpc>
                <a:spcPct val="150000"/>
              </a:lnSpc>
            </a:pPr>
            <a:r>
              <a:rPr lang="tr-TR" sz="3600" b="1" dirty="0" smtClean="0">
                <a:solidFill>
                  <a:srgbClr val="FF0000"/>
                </a:solidFill>
                <a:latin typeface="Comic Sans MS" pitchFamily="66" charset="0"/>
              </a:rPr>
              <a:t>İŞVERENLERİN GÖREV, YETKİ VE YÜKÜMLÜLÜKLERİ</a:t>
            </a:r>
            <a:endParaRPr lang="tr-TR" sz="3600" dirty="0">
              <a:latin typeface="Comic Sans MS" pitchFamily="66" charset="0"/>
            </a:endParaRPr>
          </a:p>
        </p:txBody>
      </p:sp>
      <p:pic>
        <p:nvPicPr>
          <p:cNvPr id="1030" name="Picture 6" descr="http://www.naztic.org.tr/thumbs.asp?path=upload/haberler/isciye_is_guvenligi_yoksa_calismama_hakki_verildi_h720.jpg&amp;width=722">
            <a:hlinkClick r:id="rId2"/>
          </p:cNvPr>
          <p:cNvPicPr>
            <a:picLocks noChangeAspect="1" noChangeArrowheads="1"/>
          </p:cNvPicPr>
          <p:nvPr/>
        </p:nvPicPr>
        <p:blipFill>
          <a:blip r:embed="rId3" cstate="print"/>
          <a:srcRect/>
          <a:stretch>
            <a:fillRect/>
          </a:stretch>
        </p:blipFill>
        <p:spPr bwMode="auto">
          <a:xfrm>
            <a:off x="1331640" y="2852936"/>
            <a:ext cx="6877050" cy="3629025"/>
          </a:xfrm>
          <a:prstGeom prst="rect">
            <a:avLst/>
          </a:prstGeom>
          <a:noFill/>
        </p:spPr>
      </p:pic>
    </p:spTree>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60648"/>
            <a:ext cx="8820472" cy="1008112"/>
          </a:xfrm>
        </p:spPr>
        <p:txBody>
          <a:bodyPr>
            <a:normAutofit/>
          </a:bodyPr>
          <a:lstStyle/>
          <a:p>
            <a:pPr algn="ctr"/>
            <a:r>
              <a:rPr lang="tr-TR" sz="2800" b="1" dirty="0" smtClean="0">
                <a:solidFill>
                  <a:srgbClr val="FF0000"/>
                </a:solidFill>
                <a:latin typeface="Comic Sans MS" pitchFamily="66" charset="0"/>
              </a:rPr>
              <a:t>İŞVERENLERİN GÖREV, YETKİ VE YÜKÜMLÜLÜKLERİ</a:t>
            </a:r>
            <a:endParaRPr lang="tr-TR" sz="2800" b="1" dirty="0">
              <a:latin typeface="Comic Sans MS" pitchFamily="66" charset="0"/>
            </a:endParaRPr>
          </a:p>
        </p:txBody>
      </p:sp>
      <p:sp>
        <p:nvSpPr>
          <p:cNvPr id="3" name="2 İçerik Yer Tutucusu"/>
          <p:cNvSpPr>
            <a:spLocks noGrp="1"/>
          </p:cNvSpPr>
          <p:nvPr>
            <p:ph idx="1"/>
          </p:nvPr>
        </p:nvSpPr>
        <p:spPr>
          <a:xfrm>
            <a:off x="457200" y="1268760"/>
            <a:ext cx="8229600" cy="5112568"/>
          </a:xfrm>
        </p:spPr>
        <p:txBody>
          <a:bodyPr>
            <a:normAutofit/>
          </a:bodyPr>
          <a:lstStyle/>
          <a:p>
            <a:r>
              <a:rPr lang="tr-TR" sz="2800" b="1" dirty="0" smtClean="0">
                <a:latin typeface="Comic Sans MS" pitchFamily="66" charset="0"/>
              </a:rPr>
              <a:t>Madde -5 (1) </a:t>
            </a:r>
            <a:r>
              <a:rPr lang="tr-TR" sz="2800" dirty="0" smtClean="0">
                <a:latin typeface="Comic Sans MS" pitchFamily="66" charset="0"/>
              </a:rPr>
              <a:t>İşveren, işyerlerinde alınması gereken iş sağlığı ve güvenliği tedbirlerinin belirlenmesi ve uygulanmasının izlenmesi, iş kazası ve meslek hastalıklarının önlenmesi, çalışanların ilk yardım ve acil tedavi ile koruyucu sağlık ve güvenlik hizmetlerinin yürütülmesi amacıyla; </a:t>
            </a:r>
          </a:p>
          <a:p>
            <a:r>
              <a:rPr lang="tr-TR" sz="2800" b="1" dirty="0" smtClean="0">
                <a:latin typeface="Comic Sans MS" pitchFamily="66" charset="0"/>
              </a:rPr>
              <a:t>a) </a:t>
            </a:r>
            <a:r>
              <a:rPr lang="tr-TR" sz="2800" dirty="0" smtClean="0">
                <a:latin typeface="Comic Sans MS" pitchFamily="66" charset="0"/>
              </a:rPr>
              <a:t>Çalışanları arasından ilgili yönetmeliklerde belirtilen niteliklere haiz bir veya birden fazla işyeri hekimi, iş güvenliği uzmanı ve diğer sağlık personeli görevlendirir. </a:t>
            </a:r>
          </a:p>
          <a:p>
            <a:endParaRPr lang="tr-TR" dirty="0"/>
          </a:p>
        </p:txBody>
      </p:sp>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FF0000"/>
                </a:solidFill>
                <a:latin typeface="Comic Sans MS" pitchFamily="66" charset="0"/>
              </a:rPr>
              <a:t>İŞVERENLERİN GÖREV, YETKİ VE YÜKÜMLÜLÜKLERİ</a:t>
            </a:r>
            <a:endParaRPr lang="tr-TR" sz="2800" dirty="0"/>
          </a:p>
        </p:txBody>
      </p:sp>
      <p:sp>
        <p:nvSpPr>
          <p:cNvPr id="3" name="2 İçerik Yer Tutucusu"/>
          <p:cNvSpPr>
            <a:spLocks noGrp="1"/>
          </p:cNvSpPr>
          <p:nvPr>
            <p:ph idx="1"/>
          </p:nvPr>
        </p:nvSpPr>
        <p:spPr/>
        <p:txBody>
          <a:bodyPr/>
          <a:lstStyle/>
          <a:p>
            <a:r>
              <a:rPr lang="tr-TR" sz="2400" b="1" dirty="0" smtClean="0">
                <a:latin typeface="Comic Sans MS" pitchFamily="66" charset="0"/>
              </a:rPr>
              <a:t>b)</a:t>
            </a:r>
            <a:r>
              <a:rPr lang="tr-TR" sz="2400" dirty="0" smtClean="0">
                <a:latin typeface="Comic Sans MS" pitchFamily="66" charset="0"/>
              </a:rPr>
              <a:t>Mesleki risklerin önlenmesi, eğitim ve bilgi verilmesi dâhil her türlü tedbirin alınması, organizasyonun yapılması, gerekli araç ve gereçlerin sağlanması, sağlık ve güvenlik tedbirlerinin değişen şartlara uygun hale getirilmesi ve mevcut durumun iyileştirilmesi için çalışmalar yaptırır. </a:t>
            </a:r>
          </a:p>
          <a:p>
            <a:r>
              <a:rPr lang="tr-TR" sz="2400" b="1" dirty="0" smtClean="0">
                <a:latin typeface="Comic Sans MS" pitchFamily="66" charset="0"/>
              </a:rPr>
              <a:t>c)</a:t>
            </a:r>
            <a:r>
              <a:rPr lang="tr-TR" sz="2400" dirty="0" smtClean="0">
                <a:latin typeface="Comic Sans MS" pitchFamily="66" charset="0"/>
              </a:rPr>
              <a:t>İşyerinde alınan iş sağlığı ve güvenliği tedbirlerine uyulup uyulmadığını izler, denetler ve uygunsuzlukların giderilmesini sağlar. </a:t>
            </a:r>
          </a:p>
          <a:p>
            <a:endParaRPr lang="tr-TR" dirty="0" smtClean="0"/>
          </a:p>
          <a:p>
            <a:endParaRPr lang="tr-TR" dirty="0"/>
          </a:p>
        </p:txBody>
      </p:sp>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92088"/>
          </a:xfrm>
        </p:spPr>
        <p:txBody>
          <a:bodyPr>
            <a:normAutofit fontScale="90000"/>
          </a:bodyPr>
          <a:lstStyle/>
          <a:p>
            <a:pPr algn="ctr"/>
            <a:r>
              <a:rPr lang="tr-TR" sz="2800" b="1" dirty="0" smtClean="0">
                <a:solidFill>
                  <a:srgbClr val="FF0000"/>
                </a:solidFill>
                <a:latin typeface="Comic Sans MS" pitchFamily="66" charset="0"/>
              </a:rPr>
              <a:t>İŞVERENLERİN GÖREV, YETKİ VE YÜKÜMLÜLÜKLERİ</a:t>
            </a:r>
            <a:endParaRPr lang="tr-TR" sz="2800" dirty="0">
              <a:latin typeface="Comic Sans MS" pitchFamily="66" charset="0"/>
            </a:endParaRPr>
          </a:p>
        </p:txBody>
      </p:sp>
      <p:sp>
        <p:nvSpPr>
          <p:cNvPr id="3" name="2 İçerik Yer Tutucusu"/>
          <p:cNvSpPr>
            <a:spLocks noGrp="1"/>
          </p:cNvSpPr>
          <p:nvPr>
            <p:ph idx="1"/>
          </p:nvPr>
        </p:nvSpPr>
        <p:spPr>
          <a:xfrm>
            <a:off x="457200" y="1196752"/>
            <a:ext cx="4690864" cy="5400600"/>
          </a:xfrm>
        </p:spPr>
        <p:txBody>
          <a:bodyPr>
            <a:normAutofit fontScale="77500" lnSpcReduction="20000"/>
          </a:bodyPr>
          <a:lstStyle/>
          <a:p>
            <a:r>
              <a:rPr lang="tr-TR" sz="3600" b="1" dirty="0">
                <a:latin typeface="Comic Sans MS" pitchFamily="66" charset="0"/>
              </a:rPr>
              <a:t>ç) </a:t>
            </a:r>
            <a:r>
              <a:rPr lang="tr-TR" sz="3600" dirty="0">
                <a:latin typeface="Comic Sans MS" pitchFamily="66" charset="0"/>
              </a:rPr>
              <a:t>Çalışma ortamının ve çalışanların sağlık ve güvenliğini sağlama, sürdürme ve geliştirme amacı ile iş sağlığı ve güvenliği yönünden risk değerlendirmesi yapar veya yaptırır. </a:t>
            </a:r>
          </a:p>
          <a:p>
            <a:r>
              <a:rPr lang="tr-TR" sz="3600" b="1" dirty="0">
                <a:latin typeface="Comic Sans MS" pitchFamily="66" charset="0"/>
              </a:rPr>
              <a:t>d) </a:t>
            </a:r>
            <a:r>
              <a:rPr lang="tr-TR" sz="3600" dirty="0">
                <a:latin typeface="Comic Sans MS" pitchFamily="66" charset="0"/>
              </a:rPr>
              <a:t>Risk değerlendirmesinin gerçekleştirilmiş olması; işverenin, işyerinde iş sağlığı ve güvenliğinin sağlanması yükümlülüğünü ortadan kaldırmaz. </a:t>
            </a:r>
          </a:p>
          <a:p>
            <a:endParaRPr lang="tr-TR" dirty="0"/>
          </a:p>
        </p:txBody>
      </p:sp>
      <p:pic>
        <p:nvPicPr>
          <p:cNvPr id="103426" name="Picture 2" descr="http://delmepatlatma.org/is-guvenligi-ile-gorevli-muhendis-veya-teknik-elemanlarin-gorev-yetki-ve-sorumluluklari-ile-calisma-usul-ve-esaslari-hakkinda-yonetmelik-rsmgstr-20101209032248.jpg">
            <a:hlinkClick r:id="rId2"/>
          </p:cNvPr>
          <p:cNvPicPr>
            <a:picLocks noChangeAspect="1" noChangeArrowheads="1"/>
          </p:cNvPicPr>
          <p:nvPr/>
        </p:nvPicPr>
        <p:blipFill>
          <a:blip r:embed="rId3" cstate="print"/>
          <a:srcRect/>
          <a:stretch>
            <a:fillRect/>
          </a:stretch>
        </p:blipFill>
        <p:spPr bwMode="auto">
          <a:xfrm>
            <a:off x="5364088" y="1268760"/>
            <a:ext cx="3333750" cy="2495551"/>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FF0000"/>
                </a:solidFill>
                <a:latin typeface="Comic Sans MS" pitchFamily="66" charset="0"/>
              </a:rPr>
              <a:t>İŞVERENLERİN GÖREV, YETKİ VE YÜKÜMLÜLÜKLERİ</a:t>
            </a:r>
            <a:endParaRPr lang="tr-TR" sz="2800" dirty="0"/>
          </a:p>
        </p:txBody>
      </p:sp>
      <p:sp>
        <p:nvSpPr>
          <p:cNvPr id="3" name="2 İçerik Yer Tutucusu"/>
          <p:cNvSpPr>
            <a:spLocks noGrp="1"/>
          </p:cNvSpPr>
          <p:nvPr>
            <p:ph idx="1"/>
          </p:nvPr>
        </p:nvSpPr>
        <p:spPr/>
        <p:txBody>
          <a:bodyPr/>
          <a:lstStyle/>
          <a:p>
            <a:r>
              <a:rPr lang="tr-TR" b="1" dirty="0" smtClean="0"/>
              <a:t>e) </a:t>
            </a:r>
            <a:r>
              <a:rPr lang="tr-TR" dirty="0" smtClean="0"/>
              <a:t>İşveren, risk değerlendirmesi çalışmalarında görevlendirilen kişi veya kişilere risk değerlendirmesi ile ilgili ihtiyaç duydukları her türlü bilgi ve belgeyi temin eder. </a:t>
            </a:r>
          </a:p>
          <a:p>
            <a:r>
              <a:rPr lang="tr-TR" b="1" dirty="0" smtClean="0"/>
              <a:t>f)</a:t>
            </a:r>
            <a:r>
              <a:rPr lang="tr-TR" dirty="0" smtClean="0"/>
              <a:t>Çalışana görev verirken, çalışanın sağlık ve güvenlik yönünden işe uygunluğunu göz önüne alır. </a:t>
            </a:r>
          </a:p>
          <a:p>
            <a:r>
              <a:rPr lang="tr-TR" b="1" dirty="0" smtClean="0"/>
              <a:t>g)</a:t>
            </a:r>
            <a:r>
              <a:rPr lang="tr-TR" dirty="0" smtClean="0"/>
              <a:t>Yeterli bilgi ve talimat verilenler dışındaki çalışanların hayati ve özel tehlike bulunan yerlere girmemesi için gerekli tedbirleri alır. </a:t>
            </a:r>
            <a:endParaRPr lang="tr-TR" dirty="0"/>
          </a:p>
        </p:txBody>
      </p:sp>
    </p:spTree>
  </p:cSld>
  <p:clrMapOvr>
    <a:masterClrMapping/>
  </p:clrMapOvr>
  <p:transition spd="med">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080120"/>
          </a:xfrm>
        </p:spPr>
        <p:txBody>
          <a:bodyPr>
            <a:normAutofit/>
          </a:bodyPr>
          <a:lstStyle/>
          <a:p>
            <a:pPr algn="ctr"/>
            <a:r>
              <a:rPr lang="tr-TR" sz="2800" b="1" dirty="0" smtClean="0">
                <a:solidFill>
                  <a:srgbClr val="FF0000"/>
                </a:solidFill>
                <a:latin typeface="Comic Sans MS" pitchFamily="66" charset="0"/>
              </a:rPr>
              <a:t>İŞVERENLERİN GÖREV, YETKİ VE YÜKÜMLÜLÜKLERİ</a:t>
            </a:r>
            <a:endParaRPr lang="tr-TR" sz="2800" dirty="0"/>
          </a:p>
        </p:txBody>
      </p:sp>
      <p:sp>
        <p:nvSpPr>
          <p:cNvPr id="3" name="2 İçerik Yer Tutucusu"/>
          <p:cNvSpPr>
            <a:spLocks noGrp="1"/>
          </p:cNvSpPr>
          <p:nvPr>
            <p:ph idx="1"/>
          </p:nvPr>
        </p:nvSpPr>
        <p:spPr>
          <a:xfrm>
            <a:off x="457200" y="1628800"/>
            <a:ext cx="8229600" cy="1728192"/>
          </a:xfrm>
        </p:spPr>
        <p:txBody>
          <a:bodyPr/>
          <a:lstStyle/>
          <a:p>
            <a:r>
              <a:rPr lang="tr-TR" sz="2400" b="1" dirty="0" smtClean="0">
                <a:latin typeface="Comic Sans MS" pitchFamily="66" charset="0"/>
              </a:rPr>
              <a:t>m)</a:t>
            </a:r>
            <a:r>
              <a:rPr lang="tr-TR" sz="2400" dirty="0" smtClean="0">
                <a:latin typeface="Comic Sans MS" pitchFamily="66" charset="0"/>
              </a:rPr>
              <a:t> İşveren, ilkyardım konusunda 22.5.2002 tarihli ve 24762 sayılı Resmî Gazete’de yayımlanan İlkyardım Yönetmeliği esaslarına göre destek elemanı görevlendirir.</a:t>
            </a:r>
          </a:p>
          <a:p>
            <a:endParaRPr lang="tr-TR" sz="2400" dirty="0" smtClean="0">
              <a:latin typeface="Comic Sans MS" pitchFamily="66" charset="0"/>
            </a:endParaRPr>
          </a:p>
          <a:p>
            <a:endParaRPr lang="tr-TR" dirty="0"/>
          </a:p>
        </p:txBody>
      </p:sp>
      <p:pic>
        <p:nvPicPr>
          <p:cNvPr id="1026" name="Picture 2" descr="EFR"/>
          <p:cNvPicPr>
            <a:picLocks noChangeAspect="1" noChangeArrowheads="1"/>
          </p:cNvPicPr>
          <p:nvPr/>
        </p:nvPicPr>
        <p:blipFill>
          <a:blip r:embed="rId2" cstate="print"/>
          <a:srcRect/>
          <a:stretch>
            <a:fillRect/>
          </a:stretch>
        </p:blipFill>
        <p:spPr bwMode="auto">
          <a:xfrm>
            <a:off x="5124061" y="3284984"/>
            <a:ext cx="3529575" cy="2647181"/>
          </a:xfrm>
          <a:prstGeom prst="rect">
            <a:avLst/>
          </a:prstGeom>
          <a:noFill/>
        </p:spPr>
      </p:pic>
      <p:sp>
        <p:nvSpPr>
          <p:cNvPr id="5" name="4 Metin kutusu"/>
          <p:cNvSpPr txBox="1"/>
          <p:nvPr/>
        </p:nvSpPr>
        <p:spPr>
          <a:xfrm>
            <a:off x="683568" y="3356992"/>
            <a:ext cx="4248472" cy="2677656"/>
          </a:xfrm>
          <a:prstGeom prst="rect">
            <a:avLst/>
          </a:prstGeom>
          <a:noFill/>
        </p:spPr>
        <p:txBody>
          <a:bodyPr wrap="square" rtlCol="0">
            <a:spAutoFit/>
          </a:bodyPr>
          <a:lstStyle/>
          <a:p>
            <a:r>
              <a:rPr lang="tr-TR" sz="2400" b="1" dirty="0" smtClean="0"/>
              <a:t>h)</a:t>
            </a:r>
            <a:r>
              <a:rPr lang="tr-TR" sz="2400" dirty="0" smtClean="0"/>
              <a:t>Görevlendirdikleri kişi veya hizmet aldığı kurum ve kuruluşların görevlerini yerine getirmeleri amacıyla araç, gereç, mekân ve zaman gibi gerekli bütün ihtiyaçlarını karşılar</a:t>
            </a:r>
            <a:endParaRPr lang="tr-TR" sz="2400" dirty="0"/>
          </a:p>
        </p:txBody>
      </p:sp>
    </p:spTree>
  </p:cSld>
  <p:clrMapOvr>
    <a:masterClrMapping/>
  </p:clrMapOvr>
  <p:transition spd="med">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720080"/>
          </a:xfrm>
        </p:spPr>
        <p:txBody>
          <a:bodyPr>
            <a:normAutofit/>
          </a:bodyPr>
          <a:lstStyle/>
          <a:p>
            <a:pPr algn="ctr"/>
            <a:r>
              <a:rPr lang="tr-TR" sz="2800" b="1" dirty="0" smtClean="0">
                <a:solidFill>
                  <a:srgbClr val="FF0000"/>
                </a:solidFill>
              </a:rPr>
              <a:t>İŞVERENLERİN GÖREV, </a:t>
            </a:r>
            <a:r>
              <a:rPr lang="tr-TR" sz="2400" b="1" dirty="0" smtClean="0">
                <a:solidFill>
                  <a:srgbClr val="FF0000"/>
                </a:solidFill>
              </a:rPr>
              <a:t>YETKİ</a:t>
            </a:r>
            <a:r>
              <a:rPr lang="tr-TR" sz="2800" b="1" dirty="0" smtClean="0">
                <a:solidFill>
                  <a:srgbClr val="FF0000"/>
                </a:solidFill>
              </a:rPr>
              <a:t> VE YÜKÜMLÜLÜKLERİ</a:t>
            </a:r>
            <a:endParaRPr lang="tr-TR" sz="2800" dirty="0"/>
          </a:p>
        </p:txBody>
      </p:sp>
      <p:sp>
        <p:nvSpPr>
          <p:cNvPr id="3" name="2 İçerik Yer Tutucusu"/>
          <p:cNvSpPr>
            <a:spLocks noGrp="1"/>
          </p:cNvSpPr>
          <p:nvPr>
            <p:ph idx="1"/>
          </p:nvPr>
        </p:nvSpPr>
        <p:spPr>
          <a:xfrm>
            <a:off x="457200" y="1052736"/>
            <a:ext cx="8229600" cy="2448272"/>
          </a:xfrm>
        </p:spPr>
        <p:txBody>
          <a:bodyPr>
            <a:normAutofit/>
          </a:bodyPr>
          <a:lstStyle/>
          <a:p>
            <a:r>
              <a:rPr lang="tr-TR" dirty="0" smtClean="0"/>
              <a:t>. </a:t>
            </a:r>
            <a:endParaRPr lang="tr-TR" dirty="0"/>
          </a:p>
          <a:p>
            <a:r>
              <a:rPr lang="tr-TR" b="1" dirty="0"/>
              <a:t>ı)</a:t>
            </a:r>
            <a:r>
              <a:rPr lang="tr-TR" dirty="0"/>
              <a:t>İşyerinde sağlık ve güvenlik hizmetlerini yürütenler arasında iş birliği ve koordinasyonu sağlar. </a:t>
            </a:r>
          </a:p>
          <a:p>
            <a:endParaRPr lang="tr-TR" dirty="0"/>
          </a:p>
        </p:txBody>
      </p:sp>
      <p:pic>
        <p:nvPicPr>
          <p:cNvPr id="84994" name="Picture 2" descr="http://image5.sahibinden.com/photos/19/77/66/210197766kg7.jpg">
            <a:hlinkClick r:id="rId2"/>
          </p:cNvPr>
          <p:cNvPicPr>
            <a:picLocks noChangeAspect="1" noChangeArrowheads="1"/>
          </p:cNvPicPr>
          <p:nvPr/>
        </p:nvPicPr>
        <p:blipFill>
          <a:blip r:embed="rId3" cstate="print"/>
          <a:srcRect/>
          <a:stretch>
            <a:fillRect/>
          </a:stretch>
        </p:blipFill>
        <p:spPr bwMode="auto">
          <a:xfrm>
            <a:off x="4355976" y="2276872"/>
            <a:ext cx="4572000" cy="3429001"/>
          </a:xfrm>
          <a:prstGeom prst="rect">
            <a:avLst/>
          </a:prstGeom>
          <a:noFill/>
        </p:spPr>
      </p:pic>
      <p:sp>
        <p:nvSpPr>
          <p:cNvPr id="5" name="4 Metin kutusu"/>
          <p:cNvSpPr txBox="1"/>
          <p:nvPr/>
        </p:nvSpPr>
        <p:spPr>
          <a:xfrm>
            <a:off x="683568" y="2636912"/>
            <a:ext cx="3672408" cy="3323987"/>
          </a:xfrm>
          <a:prstGeom prst="rect">
            <a:avLst/>
          </a:prstGeom>
          <a:noFill/>
        </p:spPr>
        <p:txBody>
          <a:bodyPr wrap="square" rtlCol="0">
            <a:spAutoFit/>
          </a:bodyPr>
          <a:lstStyle/>
          <a:p>
            <a:r>
              <a:rPr lang="tr-TR" sz="2400" b="1" dirty="0" smtClean="0">
                <a:latin typeface="Comic Sans MS" pitchFamily="66" charset="0"/>
              </a:rPr>
              <a:t>i) </a:t>
            </a:r>
            <a:r>
              <a:rPr lang="tr-TR" sz="2400" dirty="0" smtClean="0">
                <a:latin typeface="Comic Sans MS" pitchFamily="66" charset="0"/>
              </a:rPr>
              <a:t>Görevlendirdikleri kişi veya hizmet aldığı kurum ve kuruluşlar tarafından iş sağlığı ve güvenliği ile ilgili mevzuata uygun olan ve yazılı olarak bildirilen tedbirleri yerine getirir. </a:t>
            </a:r>
          </a:p>
          <a:p>
            <a:endParaRPr lang="tr-TR" dirty="0"/>
          </a:p>
        </p:txBody>
      </p:sp>
    </p:spTree>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864096"/>
          </a:xfrm>
        </p:spPr>
        <p:txBody>
          <a:bodyPr>
            <a:noAutofit/>
          </a:bodyPr>
          <a:lstStyle/>
          <a:p>
            <a:pPr algn="ctr"/>
            <a:r>
              <a:rPr lang="tr-TR" sz="2800" b="1" dirty="0" smtClean="0">
                <a:solidFill>
                  <a:srgbClr val="FF0000"/>
                </a:solidFill>
                <a:latin typeface="Comic Sans MS" pitchFamily="66" charset="0"/>
              </a:rPr>
              <a:t>İŞVERENLERİN GÖREV, YETKİ VE YÜKÜMLÜLÜKLERİ</a:t>
            </a:r>
            <a:endParaRPr lang="tr-TR" sz="2800" dirty="0"/>
          </a:p>
        </p:txBody>
      </p:sp>
      <p:pic>
        <p:nvPicPr>
          <p:cNvPr id="101378" name="Picture 2" descr="http://www.denizlidcik.adalet.gov.tr/anaresimler/revir_5.jpg">
            <a:hlinkClick r:id="rId2"/>
          </p:cNvPr>
          <p:cNvPicPr>
            <a:picLocks noChangeAspect="1" noChangeArrowheads="1"/>
          </p:cNvPicPr>
          <p:nvPr/>
        </p:nvPicPr>
        <p:blipFill>
          <a:blip r:embed="rId3" cstate="print"/>
          <a:srcRect/>
          <a:stretch>
            <a:fillRect/>
          </a:stretch>
        </p:blipFill>
        <p:spPr bwMode="auto">
          <a:xfrm>
            <a:off x="4139952" y="3706813"/>
            <a:ext cx="4730452" cy="3151187"/>
          </a:xfrm>
          <a:prstGeom prst="rect">
            <a:avLst/>
          </a:prstGeom>
          <a:noFill/>
        </p:spPr>
      </p:pic>
      <p:sp>
        <p:nvSpPr>
          <p:cNvPr id="5" name="4 Metin kutusu"/>
          <p:cNvSpPr txBox="1"/>
          <p:nvPr/>
        </p:nvSpPr>
        <p:spPr>
          <a:xfrm>
            <a:off x="323528" y="1412776"/>
            <a:ext cx="7848872" cy="2862322"/>
          </a:xfrm>
          <a:prstGeom prst="rect">
            <a:avLst/>
          </a:prstGeom>
          <a:noFill/>
        </p:spPr>
        <p:txBody>
          <a:bodyPr wrap="square" rtlCol="0">
            <a:spAutoFit/>
          </a:bodyPr>
          <a:lstStyle/>
          <a:p>
            <a:r>
              <a:rPr lang="tr-TR" sz="2400" b="1" dirty="0" smtClean="0">
                <a:latin typeface="Comic Sans MS" pitchFamily="66" charset="0"/>
              </a:rPr>
              <a:t>j) </a:t>
            </a:r>
            <a:r>
              <a:rPr lang="tr-TR" sz="2400" dirty="0" smtClean="0">
                <a:latin typeface="Comic Sans MS" pitchFamily="66" charset="0"/>
              </a:rPr>
              <a:t>Çalışanların sağlık ve güvenliğini etkilediği bilinen veya etkilemesi muhtemel konular hakkında; görevlendirdikleri kişi veya hizmet aldığı kurum ve kuruluşları, başka işyerlerinden çalışmak üzere kendi işyerine gelen çalışanları ve bunların işverenlerini bilgilendirir. </a:t>
            </a:r>
          </a:p>
          <a:p>
            <a:endParaRPr lang="tr-TR" dirty="0" smtClean="0"/>
          </a:p>
          <a:p>
            <a:endParaRPr lang="tr-TR" dirty="0"/>
          </a:p>
        </p:txBody>
      </p:sp>
    </p:spTree>
  </p:cSld>
  <p:clrMapOvr>
    <a:masterClrMapping/>
  </p:clrMapOvr>
  <p:transition spd="med">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709</TotalTime>
  <Words>800</Words>
  <Application>Microsoft Office PowerPoint</Application>
  <PresentationFormat>Ekran Gösterisi (4:3)</PresentationFormat>
  <Paragraphs>48</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Slayt 1</vt:lpstr>
      <vt:lpstr>Slayt 2</vt:lpstr>
      <vt:lpstr>İŞVERENLERİN GÖREV, YETKİ VE YÜKÜMLÜLÜKLERİ</vt:lpstr>
      <vt:lpstr>İŞVERENLERİN GÖREV, YETKİ VE YÜKÜMLÜLÜKLERİ</vt:lpstr>
      <vt:lpstr>İŞVERENLERİN GÖREV, YETKİ VE YÜKÜMLÜLÜKLERİ</vt:lpstr>
      <vt:lpstr>İŞVERENLERİN GÖREV, YETKİ VE YÜKÜMLÜLÜKLERİ</vt:lpstr>
      <vt:lpstr>İŞVERENLERİN GÖREV, YETKİ VE YÜKÜMLÜLÜKLERİ</vt:lpstr>
      <vt:lpstr>İŞVERENLERİN GÖREV, YETKİ VE YÜKÜMLÜLÜKLERİ</vt:lpstr>
      <vt:lpstr>İŞVERENLERİN GÖREV, YETKİ VE YÜKÜMLÜLÜKLERİ</vt:lpstr>
      <vt:lpstr>İŞVERENLERİN GÖREV, YETKİ VE YÜKÜMLÜLÜKLERİ</vt:lpstr>
      <vt:lpstr>İŞVERENLERİN GÖREV, YETKİ VE YÜKÜMLÜLÜKLERİ</vt:lpstr>
      <vt:lpstr>İŞVERENLERİN GÖREV, YETKİ VE YÜKÜMLÜLÜKLERİ</vt:lpstr>
      <vt:lpstr>İşverenin Sağlık Ve Güvenlik Kayıtları Ve Onaylı Deftere İlişkin Yükümlülükleri  </vt:lpstr>
      <vt:lpstr>İşverenin Sağlık Ve Güvenlik Kayıtları Ve Onaylı Deftere İlişkin Yükümlülükleri</vt:lpstr>
      <vt:lpstr>İşverenin Sağlık Ve Güvenlik Kayıtları ve  Onaylı Deftere İlişkin Yükümlülükleri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İŞVEREN İLE ÇALIŞANLARIN GÖREV, YETKİ VE YÜKÜMLÜLÜKLERİ  </dc:title>
  <dc:creator>Toshiba</dc:creator>
  <cp:lastModifiedBy>Uzman</cp:lastModifiedBy>
  <cp:revision>68</cp:revision>
  <dcterms:created xsi:type="dcterms:W3CDTF">2015-06-12T13:06:40Z</dcterms:created>
  <dcterms:modified xsi:type="dcterms:W3CDTF">2015-08-01T09:39:02Z</dcterms:modified>
</cp:coreProperties>
</file>