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7"/>
  </p:notesMasterIdLst>
  <p:sldIdLst>
    <p:sldId id="256" r:id="rId2"/>
    <p:sldId id="370" r:id="rId3"/>
    <p:sldId id="329" r:id="rId4"/>
    <p:sldId id="320" r:id="rId5"/>
    <p:sldId id="373" r:id="rId6"/>
    <p:sldId id="321" r:id="rId7"/>
    <p:sldId id="295" r:id="rId8"/>
    <p:sldId id="296" r:id="rId9"/>
    <p:sldId id="297" r:id="rId10"/>
    <p:sldId id="322" r:id="rId11"/>
    <p:sldId id="371" r:id="rId12"/>
    <p:sldId id="323" r:id="rId13"/>
    <p:sldId id="324" r:id="rId14"/>
    <p:sldId id="374" r:id="rId15"/>
    <p:sldId id="372"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2CE17-9575-4BFE-A637-1785A042DDAA}" type="datetimeFigureOut">
              <a:rPr lang="tr-TR" smtClean="0"/>
              <a:pPr/>
              <a:t>08.08.2015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87416-06C3-4EB6-A7B0-8E1F2D900A6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79EAE39-DF0E-44D1-AB7C-9FE5BCE41D36}" type="datetimeFigureOut">
              <a:rPr lang="tr-TR" smtClean="0"/>
              <a:pPr/>
              <a:t>08.08.2015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97D5B45-D929-41A5-BE8B-8D8FB468129E}"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9EAE39-DF0E-44D1-AB7C-9FE5BCE41D36}" type="datetimeFigureOut">
              <a:rPr lang="tr-TR" smtClean="0"/>
              <a:pPr/>
              <a:t>08.08.2015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7D5B45-D929-41A5-BE8B-8D8FB468129E}"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pull dir="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sa=i&amp;rct=j&amp;q=&amp;esrc=s&amp;source=images&amp;cd=&amp;cad=rja&amp;uact=8&amp;ved=0CAcQjRxqFQoTCLnR5Pqv38YCFUp8cgodA1cMRw&amp;url=http://www.isgfrm.com/threads/yapi-sektoru-is-guvenligi-el-kitabi-is-sagligi-ve-guvenligi-kurulu.1172/&amp;ei=U36nVfnbLMr4yQODrrG4BA&amp;psig=AFQjCNEqL2kA1iHHkRRs5F58mB4Ba0XaFg&amp;ust=14371266042746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isg.jpg"/>
          <p:cNvPicPr>
            <a:picLocks noChangeAspect="1"/>
          </p:cNvPicPr>
          <p:nvPr/>
        </p:nvPicPr>
        <p:blipFill>
          <a:blip r:embed="rId2" cstate="print"/>
          <a:stretch>
            <a:fillRect/>
          </a:stretch>
        </p:blipFill>
        <p:spPr>
          <a:xfrm>
            <a:off x="1691680" y="2564904"/>
            <a:ext cx="6124526" cy="3986720"/>
          </a:xfrm>
          <a:prstGeom prst="rect">
            <a:avLst/>
          </a:prstGeom>
        </p:spPr>
      </p:pic>
      <p:sp>
        <p:nvSpPr>
          <p:cNvPr id="7" name="6 Metin kutusu"/>
          <p:cNvSpPr txBox="1"/>
          <p:nvPr/>
        </p:nvSpPr>
        <p:spPr>
          <a:xfrm>
            <a:off x="683568" y="0"/>
            <a:ext cx="8280920" cy="2308324"/>
          </a:xfrm>
          <a:prstGeom prst="rect">
            <a:avLst/>
          </a:prstGeom>
          <a:noFill/>
        </p:spPr>
        <p:txBody>
          <a:bodyPr wrap="square" rtlCol="0">
            <a:spAutoFit/>
          </a:bodyPr>
          <a:lstStyle/>
          <a:p>
            <a:pPr algn="ctr"/>
            <a:r>
              <a:rPr lang="tr-TR" sz="4800" b="1" dirty="0" smtClean="0">
                <a:latin typeface="Comic Sans MS" pitchFamily="66" charset="0"/>
              </a:rPr>
              <a:t>İSG BİRİMLERİNİN GÖREV YETKİ VE SORUMLULUKLARI</a:t>
            </a:r>
            <a:endParaRPr lang="tr-TR" sz="4800" b="1" dirty="0">
              <a:latin typeface="Comic Sans MS" pitchFamily="66" charset="0"/>
            </a:endParaRPr>
          </a:p>
        </p:txBody>
      </p:sp>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504056"/>
          </a:xfrm>
        </p:spPr>
        <p:txBody>
          <a:bodyPr>
            <a:normAutofit fontScale="90000"/>
          </a:bodyPr>
          <a:lstStyle/>
          <a:p>
            <a:pPr algn="ct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a:xfrm>
            <a:off x="395536" y="1124744"/>
            <a:ext cx="8496944" cy="5472608"/>
          </a:xfrm>
        </p:spPr>
        <p:txBody>
          <a:bodyPr>
            <a:normAutofit fontScale="92500" lnSpcReduction="10000"/>
          </a:bodyPr>
          <a:lstStyle/>
          <a:p>
            <a:r>
              <a:rPr lang="tr-TR" sz="3200" dirty="0"/>
              <a:t>c) Ölümlü, uzuv kayıplı veya ağır iş kazası halleri veya özel bir tedbiri gerektiren önemli hallerde kurul üyelerinden herhangi biri kurulu olağanüstü toplantıya çağırabilir. Bu konudaki tekliflerin kurul başkanına veya sekreterine yapılması gerekir. Toplantı zamanı, konunun ivedilik ve önemine göre tespit olunur. </a:t>
            </a:r>
            <a:endParaRPr lang="tr-TR" sz="3200" dirty="0" smtClean="0"/>
          </a:p>
          <a:p>
            <a:endParaRPr lang="tr-TR" sz="3200" dirty="0"/>
          </a:p>
          <a:p>
            <a:r>
              <a:rPr lang="tr-TR" sz="3200" dirty="0"/>
              <a:t>ç) Kurul toplantılarının günlük çalışma saatleri içinde yapılması asıldır. Kurulun toplantılarında geçecek süreler günlük çalışma süresinden sayılır. </a:t>
            </a:r>
          </a:p>
          <a:p>
            <a:endParaRPr lang="tr-TR" dirty="0"/>
          </a:p>
        </p:txBody>
      </p:sp>
      <p:sp>
        <p:nvSpPr>
          <p:cNvPr id="4" name="3 Metin kutusu"/>
          <p:cNvSpPr txBox="1"/>
          <p:nvPr/>
        </p:nvSpPr>
        <p:spPr>
          <a:xfrm>
            <a:off x="0" y="332656"/>
            <a:ext cx="9144000" cy="584775"/>
          </a:xfrm>
          <a:prstGeom prst="rect">
            <a:avLst/>
          </a:prstGeom>
          <a:noFill/>
        </p:spPr>
        <p:txBody>
          <a:bodyPr wrap="square" rtlCol="0">
            <a:spAutoFit/>
          </a:bodyPr>
          <a:lstStyle/>
          <a:p>
            <a:pPr algn="ctr"/>
            <a:r>
              <a:rPr lang="tr-TR" sz="3200" b="1" dirty="0" smtClean="0">
                <a:solidFill>
                  <a:srgbClr val="FF0000"/>
                </a:solidFill>
                <a:latin typeface="Comic Sans MS" pitchFamily="66" charset="0"/>
              </a:rPr>
              <a:t>İSG </a:t>
            </a:r>
            <a:r>
              <a:rPr lang="tr-TR" sz="3200" b="1" dirty="0" smtClean="0">
                <a:solidFill>
                  <a:srgbClr val="FF0000"/>
                </a:solidFill>
                <a:latin typeface="Comic Sans MS" pitchFamily="66" charset="0"/>
              </a:rPr>
              <a:t>KURULUNUN </a:t>
            </a:r>
            <a:r>
              <a:rPr lang="tr-TR" sz="3200" b="1" dirty="0" smtClean="0">
                <a:solidFill>
                  <a:srgbClr val="FF0000"/>
                </a:solidFill>
                <a:latin typeface="Comic Sans MS" pitchFamily="66" charset="0"/>
              </a:rPr>
              <a:t>GÖREV VE YETKİLERİ </a:t>
            </a:r>
            <a:endParaRPr lang="tr-TR" sz="3200" dirty="0">
              <a:latin typeface="Comic Sans MS" pitchFamily="66" charset="0"/>
            </a:endParaRPr>
          </a:p>
        </p:txBody>
      </p:sp>
    </p:spTree>
  </p:cSld>
  <p:clrMapOvr>
    <a:masterClrMapping/>
  </p:clrMapOvr>
  <p:transition spd="med">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704088"/>
            <a:ext cx="9144000" cy="1143000"/>
          </a:xfrm>
        </p:spPr>
        <p:txBody>
          <a:bodyPr>
            <a:normAutofit fontScale="90000"/>
          </a:bodyPr>
          <a:lstStyle/>
          <a:p>
            <a:pPr algn="ctr"/>
            <a:r>
              <a:rPr lang="tr-TR" sz="3600" b="1" dirty="0" smtClean="0">
                <a:solidFill>
                  <a:srgbClr val="FF0000"/>
                </a:solidFill>
                <a:latin typeface="Comic Sans MS" pitchFamily="66" charset="0"/>
              </a:rPr>
              <a:t>İSG </a:t>
            </a:r>
            <a:r>
              <a:rPr lang="tr-TR" sz="3600" b="1" dirty="0" smtClean="0">
                <a:solidFill>
                  <a:srgbClr val="FF0000"/>
                </a:solidFill>
                <a:latin typeface="Comic Sans MS" pitchFamily="66" charset="0"/>
              </a:rPr>
              <a:t>KURULUNUN</a:t>
            </a:r>
            <a:r>
              <a:rPr lang="tr-TR" sz="3600" b="1" dirty="0" smtClean="0">
                <a:solidFill>
                  <a:srgbClr val="FF0000"/>
                </a:solidFill>
                <a:latin typeface="Comic Sans MS" pitchFamily="66" charset="0"/>
              </a:rPr>
              <a:t> </a:t>
            </a:r>
            <a:r>
              <a:rPr lang="tr-TR" sz="3600" b="1" dirty="0" smtClean="0">
                <a:solidFill>
                  <a:srgbClr val="FF0000"/>
                </a:solidFill>
                <a:latin typeface="Comic Sans MS" pitchFamily="66" charset="0"/>
              </a:rPr>
              <a:t>GÖREV VE YETKİLERİ </a:t>
            </a:r>
            <a:r>
              <a:rPr lang="tr-TR" sz="5400" dirty="0" smtClean="0">
                <a:latin typeface="Comic Sans MS" pitchFamily="66" charset="0"/>
              </a:rPr>
              <a:t/>
            </a:r>
            <a:br>
              <a:rPr lang="tr-TR" sz="5400" dirty="0" smtClean="0">
                <a:latin typeface="Comic Sans MS" pitchFamily="66" charset="0"/>
              </a:rPr>
            </a:br>
            <a:endParaRPr lang="tr-TR" dirty="0"/>
          </a:p>
        </p:txBody>
      </p:sp>
      <p:sp>
        <p:nvSpPr>
          <p:cNvPr id="3" name="2 İçerik Yer Tutucusu"/>
          <p:cNvSpPr>
            <a:spLocks noGrp="1"/>
          </p:cNvSpPr>
          <p:nvPr>
            <p:ph idx="1"/>
          </p:nvPr>
        </p:nvSpPr>
        <p:spPr>
          <a:xfrm>
            <a:off x="457200" y="1484784"/>
            <a:ext cx="8075240" cy="4104456"/>
          </a:xfrm>
        </p:spPr>
        <p:txBody>
          <a:bodyPr/>
          <a:lstStyle/>
          <a:p>
            <a:r>
              <a:rPr lang="tr-TR" dirty="0" smtClean="0"/>
              <a:t>d) Kurul, üye tam sayısının salt çoğunluğu ile işveren veya işveren vekili başkanlığında toplanır ve katılanların salt çoğunluğu ile karar alır. Çekimser oy kullanılamaz. Oyların eşitliği halinde başkanın oyu kararı belirler. Çoğunluğun sağlanamadığı veya başka bir nedenle toplantının yapılmadığı hallerde durumu belirten bir tutanak düzenlenir. </a:t>
            </a:r>
          </a:p>
          <a:p>
            <a:endParaRPr lang="tr-TR" dirty="0"/>
          </a:p>
        </p:txBody>
      </p:sp>
      <p:pic>
        <p:nvPicPr>
          <p:cNvPr id="133122" name="Picture 2" descr="http://www.isgfrm.com/el_kitabi/yapi_sektoru_img_108.jpg">
            <a:hlinkClick r:id="rId2"/>
          </p:cNvPr>
          <p:cNvPicPr>
            <a:picLocks noChangeAspect="1" noChangeArrowheads="1"/>
          </p:cNvPicPr>
          <p:nvPr/>
        </p:nvPicPr>
        <p:blipFill>
          <a:blip r:embed="rId3" cstate="print"/>
          <a:srcRect/>
          <a:stretch>
            <a:fillRect/>
          </a:stretch>
        </p:blipFill>
        <p:spPr bwMode="auto">
          <a:xfrm>
            <a:off x="5340507" y="4682876"/>
            <a:ext cx="3803493" cy="2175124"/>
          </a:xfrm>
          <a:prstGeom prst="rect">
            <a:avLst/>
          </a:prstGeom>
          <a:noFill/>
        </p:spPr>
      </p:pic>
    </p:spTree>
  </p:cSld>
  <p:clrMapOvr>
    <a:masterClrMapping/>
  </p:clrMapOvr>
  <p:transition spd="med">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b="1" dirty="0" smtClean="0">
                <a:solidFill>
                  <a:srgbClr val="FF0000"/>
                </a:solidFill>
              </a:rPr>
              <a:t>İSG </a:t>
            </a:r>
            <a:r>
              <a:rPr lang="tr-TR" sz="4000" b="1" dirty="0" smtClean="0">
                <a:solidFill>
                  <a:srgbClr val="FF0000"/>
                </a:solidFill>
              </a:rPr>
              <a:t>İSG KURULUNUN </a:t>
            </a:r>
            <a:r>
              <a:rPr lang="tr-TR" sz="4000" b="1" dirty="0" smtClean="0">
                <a:solidFill>
                  <a:srgbClr val="FF0000"/>
                </a:solidFill>
              </a:rPr>
              <a:t>GÖREV ve YETKİLERİ </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a:xfrm>
            <a:off x="457200" y="1340768"/>
            <a:ext cx="8229600" cy="4983832"/>
          </a:xfrm>
        </p:spPr>
        <p:txBody>
          <a:bodyPr>
            <a:normAutofit/>
          </a:bodyPr>
          <a:lstStyle/>
          <a:p>
            <a:r>
              <a:rPr lang="tr-TR" dirty="0" smtClean="0"/>
              <a:t>e) </a:t>
            </a:r>
            <a:r>
              <a:rPr lang="tr-TR" dirty="0"/>
              <a:t>Her toplantıda, görüşülen konularla ilgili alınan kararları içeren bir tutanak düzenlenir. Tutanak, toplantıya katılan başkan ve üyeler tarafından imzalanır. İmza altına alınan kararlar herhangi bir işleme gerek kalmaksızın işverene bildirilmiş sayılır. İmzalı tutanak ve kararlar sırasıyla özel dosyasında saklanır. </a:t>
            </a:r>
          </a:p>
          <a:p>
            <a:r>
              <a:rPr lang="tr-TR" dirty="0"/>
              <a:t>f) Toplantıda alınan kararlar gereği yapılmak üzere ilgililere duyurulur. Ayrıca çalışanlara duyurulması faydalı görülen konular işyerinde ilân edilir. </a:t>
            </a:r>
          </a:p>
          <a:p>
            <a:endParaRPr lang="tr-TR" dirty="0"/>
          </a:p>
        </p:txBody>
      </p:sp>
    </p:spTree>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864096"/>
          </a:xfrm>
        </p:spPr>
        <p:txBody>
          <a:bodyPr>
            <a:normAutofit fontScale="90000"/>
          </a:bodyPr>
          <a:lstStyle/>
          <a:p>
            <a:pPr algn="ct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İSG </a:t>
            </a:r>
            <a:r>
              <a:rPr lang="tr-TR" sz="4000" b="1" dirty="0" smtClean="0">
                <a:solidFill>
                  <a:srgbClr val="FF0000"/>
                </a:solidFill>
              </a:rPr>
              <a:t>İSG KURULUNUN </a:t>
            </a:r>
            <a:r>
              <a:rPr lang="tr-TR" sz="4000" b="1" dirty="0" smtClean="0">
                <a:solidFill>
                  <a:srgbClr val="FF0000"/>
                </a:solidFill>
              </a:rPr>
              <a:t>GÖREV ve YETKİLERİ </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a:xfrm>
            <a:off x="251520" y="836712"/>
            <a:ext cx="8712968" cy="3816424"/>
          </a:xfrm>
        </p:spPr>
        <p:txBody>
          <a:bodyPr>
            <a:normAutofit/>
          </a:bodyPr>
          <a:lstStyle/>
          <a:p>
            <a:r>
              <a:rPr lang="tr-TR" sz="3200" dirty="0"/>
              <a:t>g) Her toplantıda, önceki toplantıya ilişkin kararlar ve bunlarla ilgili uygulamalar hakkında başkan veya kurulun sekreteri tarafından kurula gerekli bilgi verilir ve gündeme geçilir. </a:t>
            </a:r>
          </a:p>
          <a:p>
            <a:endParaRPr lang="tr-TR" sz="3200" dirty="0" smtClean="0"/>
          </a:p>
          <a:p>
            <a:r>
              <a:rPr lang="tr-TR" sz="3200" dirty="0" smtClean="0"/>
              <a:t>(</a:t>
            </a:r>
            <a:r>
              <a:rPr lang="tr-TR" sz="3200" dirty="0"/>
              <a:t>2) Kurulca işyerinde ilân edilen kararlar işverenleri ve çalışanları bağlar. </a:t>
            </a:r>
          </a:p>
          <a:p>
            <a:endParaRPr lang="tr-TR" dirty="0"/>
          </a:p>
        </p:txBody>
      </p:sp>
    </p:spTree>
  </p:cSld>
  <p:clrMapOvr>
    <a:masterClrMapping/>
  </p:clrMapOvr>
  <p:transition spd="med">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solidFill>
                  <a:srgbClr val="FF0000"/>
                </a:solidFill>
              </a:rPr>
              <a:t>İSG </a:t>
            </a:r>
            <a:r>
              <a:rPr lang="tr-TR" sz="3200" b="1" dirty="0" smtClean="0">
                <a:solidFill>
                  <a:srgbClr val="FF0000"/>
                </a:solidFill>
              </a:rPr>
              <a:t>KURULUNUN </a:t>
            </a:r>
            <a:r>
              <a:rPr lang="tr-TR" sz="3200" b="1" dirty="0" smtClean="0">
                <a:solidFill>
                  <a:srgbClr val="FF0000"/>
                </a:solidFill>
              </a:rPr>
              <a:t>GÖREV ve YETKİLERİ</a:t>
            </a:r>
            <a:endParaRPr lang="tr-TR" sz="3200" dirty="0"/>
          </a:p>
        </p:txBody>
      </p:sp>
      <p:sp>
        <p:nvSpPr>
          <p:cNvPr id="3" name="2 İçerik Yer Tutucusu"/>
          <p:cNvSpPr>
            <a:spLocks noGrp="1"/>
          </p:cNvSpPr>
          <p:nvPr>
            <p:ph idx="1"/>
          </p:nvPr>
        </p:nvSpPr>
        <p:spPr/>
        <p:txBody>
          <a:bodyPr/>
          <a:lstStyle/>
          <a:p>
            <a:r>
              <a:rPr lang="tr-TR" sz="3200" dirty="0" smtClean="0"/>
              <a:t>(3) Kurul, 6331 sayılı İş Sağlığı ve Güvenliği Kanununun 13 üncü maddesinde belirtilen çalışmaktan kaçınma hakkı taleplerinde birinci fıkranın (a) bendine göre belirlenen süre dikkate alınmaksızın acilen toplanır. Toplantıda alınan karar çalışan ve çalışan temsilcisine yazılı olarak tebliğ edilir</a:t>
            </a:r>
            <a:r>
              <a:rPr lang="tr-TR" dirty="0" smtClean="0"/>
              <a:t>. </a:t>
            </a:r>
          </a:p>
          <a:p>
            <a:endParaRPr lang="tr-TR" dirty="0"/>
          </a:p>
        </p:txBody>
      </p:sp>
    </p:spTree>
  </p:cSld>
  <p:clrMapOvr>
    <a:masterClrMapping/>
  </p:clrMapOvr>
  <p:transition spd="med">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normAutofit fontScale="92500"/>
          </a:bodyPr>
          <a:lstStyle/>
          <a:p>
            <a:r>
              <a:rPr lang="tr-TR" b="1" dirty="0" err="1" smtClean="0"/>
              <a:t>İsg</a:t>
            </a:r>
            <a:r>
              <a:rPr lang="tr-TR" b="1" dirty="0" smtClean="0"/>
              <a:t> kurulu toplanma süreleri</a:t>
            </a:r>
            <a:endParaRPr lang="tr-TR" dirty="0" smtClean="0"/>
          </a:p>
          <a:p>
            <a:r>
              <a:rPr lang="tr-TR" dirty="0" smtClean="0"/>
              <a:t>Az Tehlikeli Sınıfta yer alan işyerlerinde en geç 3 ayda bir</a:t>
            </a:r>
          </a:p>
          <a:p>
            <a:r>
              <a:rPr lang="tr-TR" dirty="0" smtClean="0"/>
              <a:t>Tehlikeli Sınıfta yer alan işyerlerinde ise en geç 2 ayda bir</a:t>
            </a:r>
          </a:p>
          <a:p>
            <a:r>
              <a:rPr lang="tr-TR" dirty="0" smtClean="0"/>
              <a:t>Çok Tehlikeli Sınıfta yer alan işyerlerinde ise en geç ayda bir toplanmalıdır.</a:t>
            </a:r>
          </a:p>
          <a:p>
            <a:r>
              <a:rPr lang="tr-TR" dirty="0" smtClean="0"/>
              <a:t>Bunlar en geç toplanma süreleri, buradan farklı olarak toplanma gereken durumlar yine yönetmelikte ayrıntılı belirtilmiştir, kısaca eğer kaza, meslek hastalığı, acil durum, işçi şikayetinde acil durum gibi hallerde kurul toplanmak zorundadır.</a:t>
            </a:r>
          </a:p>
          <a:p>
            <a:r>
              <a:rPr lang="tr-TR" dirty="0" smtClean="0"/>
              <a:t>Kurul sekreteri tam zamanlı çalışan iş güvenliği uzmanı yok ise, personel ve idari işler sorumlusudur.</a:t>
            </a:r>
          </a:p>
          <a:p>
            <a:r>
              <a:rPr lang="tr-TR" dirty="0" smtClean="0"/>
              <a:t>Kurul toplanmadan 48 saat önce kurul üyelerine toplantı yeri, günü ve saati belirtilerek çağrıda bulunulmalıdır.</a:t>
            </a:r>
          </a:p>
          <a:p>
            <a:endParaRPr lang="tr-TR" dirty="0"/>
          </a:p>
        </p:txBody>
      </p:sp>
    </p:spTree>
  </p:cSld>
  <p:clrMapOvr>
    <a:masterClrMapping/>
  </p:clrMapOvr>
  <p:transition spd="med">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1944216"/>
          </a:xfrm>
        </p:spPr>
        <p:txBody>
          <a:bodyPr>
            <a:normAutofit/>
          </a:bodyPr>
          <a:lstStyle/>
          <a:p>
            <a:pPr algn="ctr"/>
            <a:endParaRPr lang="tr-TR" sz="4000" b="1" dirty="0" smtClean="0">
              <a:solidFill>
                <a:srgbClr val="FF0000"/>
              </a:solidFill>
              <a:latin typeface="Comic Sans MS" pitchFamily="66" charset="0"/>
            </a:endParaRPr>
          </a:p>
          <a:p>
            <a:pPr algn="ctr">
              <a:buNone/>
            </a:pPr>
            <a:r>
              <a:rPr lang="tr-TR" sz="6000" b="1" dirty="0" smtClean="0">
                <a:solidFill>
                  <a:srgbClr val="FF0000"/>
                </a:solidFill>
                <a:latin typeface="Comic Sans MS" pitchFamily="66" charset="0"/>
              </a:rPr>
              <a:t>İSG KURLU</a:t>
            </a:r>
          </a:p>
          <a:p>
            <a:pPr algn="ctr">
              <a:buNone/>
            </a:pPr>
            <a:endParaRPr lang="tr-TR" sz="6000" b="1" dirty="0" smtClean="0">
              <a:solidFill>
                <a:srgbClr val="FF0000"/>
              </a:solidFill>
              <a:latin typeface="Comic Sans MS" pitchFamily="66" charset="0"/>
            </a:endParaRPr>
          </a:p>
          <a:p>
            <a:pPr algn="ctr">
              <a:buNone/>
            </a:pPr>
            <a:endParaRPr lang="tr-TR" sz="6000" dirty="0">
              <a:latin typeface="Comic Sans MS" pitchFamily="66" charset="0"/>
            </a:endParaRPr>
          </a:p>
        </p:txBody>
      </p:sp>
      <p:pic>
        <p:nvPicPr>
          <p:cNvPr id="132098" name="Picture 2" descr="8-kurul"/>
          <p:cNvPicPr>
            <a:picLocks noChangeAspect="1" noChangeArrowheads="1"/>
          </p:cNvPicPr>
          <p:nvPr/>
        </p:nvPicPr>
        <p:blipFill>
          <a:blip r:embed="rId2" cstate="print"/>
          <a:srcRect/>
          <a:stretch>
            <a:fillRect/>
          </a:stretch>
        </p:blipFill>
        <p:spPr bwMode="auto">
          <a:xfrm>
            <a:off x="2051720" y="2132857"/>
            <a:ext cx="5256584" cy="3816424"/>
          </a:xfrm>
          <a:prstGeom prst="rect">
            <a:avLst/>
          </a:prstGeom>
          <a:noFill/>
        </p:spPr>
      </p:pic>
      <p:sp>
        <p:nvSpPr>
          <p:cNvPr id="5" name="4 Metin kutusu"/>
          <p:cNvSpPr txBox="1"/>
          <p:nvPr/>
        </p:nvSpPr>
        <p:spPr>
          <a:xfrm>
            <a:off x="611560" y="5805264"/>
            <a:ext cx="7992888" cy="1107996"/>
          </a:xfrm>
          <a:prstGeom prst="rect">
            <a:avLst/>
          </a:prstGeom>
          <a:noFill/>
        </p:spPr>
        <p:txBody>
          <a:bodyPr wrap="square" rtlCol="0">
            <a:spAutoFit/>
          </a:bodyPr>
          <a:lstStyle/>
          <a:p>
            <a:pPr algn="ctr"/>
            <a:r>
              <a:rPr lang="tr-TR" sz="2400" b="1" dirty="0" smtClean="0"/>
              <a:t>50 ve daha fazla çalışanı olan her kurum kurul oluşturmakla görevlidir</a:t>
            </a:r>
          </a:p>
          <a:p>
            <a:endParaRPr lang="tr-TR" dirty="0"/>
          </a:p>
        </p:txBody>
      </p:sp>
    </p:spTree>
  </p:cSld>
  <p:clrMapOvr>
    <a:masterClrMapping/>
  </p:clrMapOvr>
  <p:transition spd="med">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864096"/>
          </a:xfrm>
        </p:spPr>
        <p:txBody>
          <a:bodyPr/>
          <a:lstStyle/>
          <a:p>
            <a:pPr algn="ctr"/>
            <a:r>
              <a:rPr lang="tr-TR" b="1" dirty="0" smtClean="0">
                <a:solidFill>
                  <a:srgbClr val="FF0000"/>
                </a:solidFill>
              </a:rPr>
              <a:t>İSG KURLU</a:t>
            </a:r>
            <a:endParaRPr lang="tr-TR" b="1" dirty="0">
              <a:solidFill>
                <a:srgbClr val="FF0000"/>
              </a:solidFill>
            </a:endParaRPr>
          </a:p>
        </p:txBody>
      </p:sp>
      <p:sp>
        <p:nvSpPr>
          <p:cNvPr id="3" name="2 İçerik Yer Tutucusu"/>
          <p:cNvSpPr>
            <a:spLocks noGrp="1"/>
          </p:cNvSpPr>
          <p:nvPr>
            <p:ph idx="1"/>
          </p:nvPr>
        </p:nvSpPr>
        <p:spPr>
          <a:xfrm>
            <a:off x="0" y="1052736"/>
            <a:ext cx="9144000" cy="5616624"/>
          </a:xfrm>
        </p:spPr>
        <p:txBody>
          <a:bodyPr>
            <a:normAutofit/>
          </a:bodyPr>
          <a:lstStyle/>
          <a:p>
            <a:r>
              <a:rPr lang="tr-TR" b="1" dirty="0" smtClean="0"/>
              <a:t>Kurulların oluşturulması</a:t>
            </a:r>
            <a:r>
              <a:rPr lang="tr-TR" dirty="0" smtClean="0"/>
              <a:t>: </a:t>
            </a:r>
          </a:p>
          <a:p>
            <a:r>
              <a:rPr lang="tr-TR" dirty="0" smtClean="0"/>
              <a:t>(1) Kurul aşağıda belirtilen kişilerden oluşur: </a:t>
            </a:r>
          </a:p>
          <a:p>
            <a:r>
              <a:rPr lang="tr-TR" dirty="0" smtClean="0"/>
              <a:t>a) İşveren veya işveren vekili, </a:t>
            </a:r>
          </a:p>
          <a:p>
            <a:r>
              <a:rPr lang="tr-TR" dirty="0" smtClean="0"/>
              <a:t>b) İş güvenliği uzmanı, </a:t>
            </a:r>
          </a:p>
          <a:p>
            <a:r>
              <a:rPr lang="tr-TR" dirty="0" smtClean="0"/>
              <a:t>c) İşyeri hekimi, </a:t>
            </a:r>
          </a:p>
          <a:p>
            <a:r>
              <a:rPr lang="tr-TR" dirty="0" smtClean="0"/>
              <a:t>ç) İnsan kaynakları, personel, sosyal işler veya idari ve mali işleri yürütmekle görevli bir kişi, </a:t>
            </a:r>
          </a:p>
          <a:p>
            <a:r>
              <a:rPr lang="tr-TR" dirty="0" smtClean="0"/>
              <a:t>d) Bulunması halinde sivil savunma uzmanı, </a:t>
            </a:r>
          </a:p>
          <a:p>
            <a:r>
              <a:rPr lang="tr-TR" dirty="0" smtClean="0"/>
              <a:t>e) Bulunması halinde formen, ustabaşı veya usta, </a:t>
            </a:r>
          </a:p>
          <a:p>
            <a:r>
              <a:rPr lang="tr-TR" dirty="0" smtClean="0"/>
              <a:t>f) Çalışan temsilcisi, işyerinde birden çok çalışan temsilcisi olması halinde baş temsilci. </a:t>
            </a:r>
          </a:p>
          <a:p>
            <a:r>
              <a:rPr lang="tr-TR" dirty="0" smtClean="0"/>
              <a:t> </a:t>
            </a:r>
            <a:endParaRPr lang="tr-TR" dirty="0"/>
          </a:p>
        </p:txBody>
      </p:sp>
    </p:spTree>
  </p:cSld>
  <p:clrMapOvr>
    <a:masterClrMapping/>
  </p:clrMapOvr>
  <p:transition spd="med">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692696"/>
            <a:ext cx="8892480" cy="864096"/>
          </a:xfrm>
        </p:spPr>
        <p:txBody>
          <a:bodyPr>
            <a:normAutofit fontScale="90000"/>
          </a:bodyPr>
          <a:lstStyle/>
          <a:p>
            <a:pPr algn="ctr"/>
            <a:r>
              <a:rPr lang="tr-TR" b="1" dirty="0" smtClean="0">
                <a:solidFill>
                  <a:srgbClr val="FF0000"/>
                </a:solidFill>
              </a:rPr>
              <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sz="3600" b="1" dirty="0" smtClean="0">
                <a:solidFill>
                  <a:srgbClr val="FF0000"/>
                </a:solidFill>
                <a:latin typeface="Comic Sans MS" pitchFamily="66" charset="0"/>
              </a:rPr>
              <a:t>İSG </a:t>
            </a:r>
            <a:r>
              <a:rPr lang="tr-TR" sz="3600" b="1" dirty="0" smtClean="0">
                <a:solidFill>
                  <a:srgbClr val="FF0000"/>
                </a:solidFill>
                <a:latin typeface="Comic Sans MS" pitchFamily="66" charset="0"/>
              </a:rPr>
              <a:t>KURULUNUN</a:t>
            </a:r>
            <a:r>
              <a:rPr lang="tr-TR" sz="3600" b="1" dirty="0" smtClean="0">
                <a:solidFill>
                  <a:srgbClr val="FF0000"/>
                </a:solidFill>
                <a:latin typeface="Comic Sans MS" pitchFamily="66" charset="0"/>
              </a:rPr>
              <a:t> GÖREV VE YETKİLERİ </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2 İçerik Yer Tutucusu"/>
          <p:cNvSpPr>
            <a:spLocks noGrp="1"/>
          </p:cNvSpPr>
          <p:nvPr>
            <p:ph idx="1"/>
          </p:nvPr>
        </p:nvSpPr>
        <p:spPr>
          <a:xfrm>
            <a:off x="179512" y="980728"/>
            <a:ext cx="8784976" cy="5616624"/>
          </a:xfrm>
        </p:spPr>
        <p:txBody>
          <a:bodyPr>
            <a:normAutofit fontScale="85000" lnSpcReduction="20000"/>
          </a:bodyPr>
          <a:lstStyle/>
          <a:p>
            <a:endParaRPr lang="tr-TR" sz="3900" dirty="0" smtClean="0"/>
          </a:p>
          <a:p>
            <a:r>
              <a:rPr lang="tr-TR" sz="3900" dirty="0" smtClean="0"/>
              <a:t>a</a:t>
            </a:r>
            <a:r>
              <a:rPr lang="tr-TR" sz="3900" dirty="0">
                <a:latin typeface="Comic Sans MS" pitchFamily="66" charset="0"/>
              </a:rPr>
              <a:t>) İşyerinin niteliğine uygun bir iş sağlığı ve güvenliği iç yönerge taslağı hazırlamak, işverenin veya işveren vekilinin onayına sunmak ve yönergenin uygulanmasını izlemek, izleme sonuçlarını rapor haline getirip alınması gereken tedbirleri belirlemek ve kurul gündemine almak, </a:t>
            </a:r>
            <a:endParaRPr lang="tr-TR" sz="3900" dirty="0" smtClean="0">
              <a:latin typeface="Comic Sans MS" pitchFamily="66" charset="0"/>
            </a:endParaRPr>
          </a:p>
          <a:p>
            <a:pPr>
              <a:buNone/>
            </a:pPr>
            <a:endParaRPr lang="tr-TR" sz="3900" dirty="0" smtClean="0">
              <a:latin typeface="Comic Sans MS" pitchFamily="66" charset="0"/>
            </a:endParaRPr>
          </a:p>
          <a:p>
            <a:endParaRPr lang="tr-TR" sz="3900" dirty="0">
              <a:latin typeface="Comic Sans MS" pitchFamily="66" charset="0"/>
            </a:endParaRPr>
          </a:p>
          <a:p>
            <a:r>
              <a:rPr lang="tr-TR" sz="3900" dirty="0">
                <a:latin typeface="Comic Sans MS" pitchFamily="66" charset="0"/>
              </a:rPr>
              <a:t>b) İş sağlığı ve güvenliği konularında o işyerinde çalışanlara yol göstermek, </a:t>
            </a:r>
            <a:endParaRPr lang="tr-TR" sz="3900" dirty="0" smtClean="0">
              <a:latin typeface="Comic Sans MS" pitchFamily="66" charset="0"/>
            </a:endParaRPr>
          </a:p>
          <a:p>
            <a:endParaRPr lang="tr-TR" dirty="0"/>
          </a:p>
          <a:p>
            <a:endParaRPr lang="tr-TR" dirty="0"/>
          </a:p>
        </p:txBody>
      </p:sp>
    </p:spTree>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936104"/>
          </a:xfrm>
        </p:spPr>
        <p:txBody>
          <a:bodyPr>
            <a:normAutofit fontScale="90000"/>
          </a:bodyPr>
          <a:lstStyle/>
          <a:p>
            <a:r>
              <a:rPr lang="tr-TR" sz="3600" b="1" dirty="0" smtClean="0">
                <a:solidFill>
                  <a:srgbClr val="FF0000"/>
                </a:solidFill>
                <a:latin typeface="Comic Sans MS" pitchFamily="66" charset="0"/>
              </a:rPr>
              <a:t>İSG KURULUNUN</a:t>
            </a:r>
            <a:r>
              <a:rPr lang="tr-TR" sz="3600" b="1" dirty="0" smtClean="0">
                <a:solidFill>
                  <a:srgbClr val="FF0000"/>
                </a:solidFill>
                <a:latin typeface="Comic Sans MS" pitchFamily="66" charset="0"/>
              </a:rPr>
              <a:t> </a:t>
            </a:r>
            <a:r>
              <a:rPr lang="tr-TR" sz="3600" b="1" dirty="0" smtClean="0">
                <a:solidFill>
                  <a:srgbClr val="FF0000"/>
                </a:solidFill>
                <a:latin typeface="Comic Sans MS" pitchFamily="66" charset="0"/>
              </a:rPr>
              <a:t>GÖREV VE YETKİLERİ </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a:xfrm>
            <a:off x="457200" y="1196752"/>
            <a:ext cx="8229600" cy="5127848"/>
          </a:xfrm>
        </p:spPr>
        <p:txBody>
          <a:bodyPr>
            <a:normAutofit/>
          </a:bodyPr>
          <a:lstStyle/>
          <a:p>
            <a:r>
              <a:rPr lang="tr-TR" dirty="0" smtClean="0"/>
              <a:t>c) İşyerinde iş sağlığı ve güvenliğine ilişkin tehlikeleri ve önlemleri değerlendirmek, tedbirleri belirlemek, işveren veya işveren vekiline bildirimde bulunmak, </a:t>
            </a:r>
            <a:endParaRPr lang="tr-TR" dirty="0" smtClean="0"/>
          </a:p>
          <a:p>
            <a:endParaRPr lang="tr-TR" dirty="0" smtClean="0"/>
          </a:p>
          <a:p>
            <a:r>
              <a:rPr lang="tr-TR" dirty="0" smtClean="0"/>
              <a:t>ç) İşyerinde meydana gelen her iş kazası ve işyerinde meydana gelen ancak iş kazası olarak değerlendirilmeyen işyeri ya da iş ekipmanının zarara uğratma potansiyeli olan olayları veya meslek hastalığında yahut iş sağlığı ve güvenliği ile ilgili bir tehlike halinde gerekli araştırma ve incelemeyi yapmak, alınması gereken tedbirleri bir raporla tespit ederek işveren veya işveren vekiline vermek, </a:t>
            </a:r>
          </a:p>
          <a:p>
            <a:endParaRPr lang="tr-TR" dirty="0"/>
          </a:p>
        </p:txBody>
      </p:sp>
    </p:spTree>
  </p:cSld>
  <p:clrMapOvr>
    <a:masterClrMapping/>
  </p:clrMapOvr>
  <p:transition spd="med">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64672"/>
          </a:xfrm>
        </p:spPr>
        <p:txBody>
          <a:bodyPr>
            <a:normAutofit fontScale="90000"/>
          </a:bodyPr>
          <a:lstStyle/>
          <a:p>
            <a:pPr algn="ct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
            </a:r>
            <a:br>
              <a:rPr lang="tr-TR" sz="4000" b="1" dirty="0" smtClean="0">
                <a:solidFill>
                  <a:srgbClr val="FF0000"/>
                </a:solidFill>
              </a:rPr>
            </a:br>
            <a:r>
              <a:rPr lang="tr-TR" sz="3600" b="1" dirty="0" smtClean="0">
                <a:solidFill>
                  <a:srgbClr val="FF0000"/>
                </a:solidFill>
                <a:latin typeface="Comic Sans MS" pitchFamily="66" charset="0"/>
              </a:rPr>
              <a:t>İSG </a:t>
            </a:r>
            <a:r>
              <a:rPr lang="tr-TR" sz="3600" b="1" dirty="0" smtClean="0">
                <a:solidFill>
                  <a:srgbClr val="FF0000"/>
                </a:solidFill>
                <a:latin typeface="Comic Sans MS" pitchFamily="66" charset="0"/>
              </a:rPr>
              <a:t>KURULUNUN</a:t>
            </a:r>
            <a:r>
              <a:rPr lang="tr-TR" sz="3600" b="1" dirty="0" smtClean="0">
                <a:solidFill>
                  <a:srgbClr val="FF0000"/>
                </a:solidFill>
                <a:latin typeface="Comic Sans MS" pitchFamily="66" charset="0"/>
              </a:rPr>
              <a:t> </a:t>
            </a:r>
            <a:r>
              <a:rPr lang="tr-TR" sz="3600" b="1" dirty="0" smtClean="0">
                <a:solidFill>
                  <a:srgbClr val="FF0000"/>
                </a:solidFill>
                <a:latin typeface="Comic Sans MS" pitchFamily="66" charset="0"/>
              </a:rPr>
              <a:t>GÖREV VE YETKİLERİ </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a:xfrm>
            <a:off x="179512" y="908720"/>
            <a:ext cx="8784976" cy="5415880"/>
          </a:xfrm>
        </p:spPr>
        <p:txBody>
          <a:bodyPr>
            <a:normAutofit fontScale="92500" lnSpcReduction="20000"/>
          </a:bodyPr>
          <a:lstStyle/>
          <a:p>
            <a:endParaRPr lang="tr-TR" dirty="0">
              <a:latin typeface="Comic Sans MS" pitchFamily="66" charset="0"/>
            </a:endParaRPr>
          </a:p>
          <a:p>
            <a:r>
              <a:rPr lang="tr-TR" sz="3200" dirty="0">
                <a:latin typeface="Comic Sans MS" pitchFamily="66" charset="0"/>
              </a:rPr>
              <a:t>d) İşyerinde iş sağlığı ve güvenliği eğitim ve öğretimini planlamak, bu konu ve kurallarla ilgili programları hazırlamak, işveren veya işveren vekilinin onayına sunmak ve bu programların uygulanmasını izlemek ve eksiklik görülmesi halinde geri bildirimde bulunmak</a:t>
            </a:r>
            <a:r>
              <a:rPr lang="tr-TR" sz="3200" dirty="0" smtClean="0">
                <a:latin typeface="Comic Sans MS" pitchFamily="66" charset="0"/>
              </a:rPr>
              <a:t>,</a:t>
            </a:r>
          </a:p>
          <a:p>
            <a:endParaRPr lang="tr-TR" sz="3200" dirty="0" smtClean="0">
              <a:latin typeface="Comic Sans MS" pitchFamily="66" charset="0"/>
            </a:endParaRPr>
          </a:p>
          <a:p>
            <a:r>
              <a:rPr lang="tr-TR" sz="3200" dirty="0" smtClean="0">
                <a:latin typeface="Comic Sans MS" pitchFamily="66" charset="0"/>
              </a:rPr>
              <a:t>e) İşyerinde yapılacak bakım ve onarım çalışmalarında gerekli güvenlik tedbirlerini planlamak ve bu tedbirlerin uygulamalarını kontrol etmek, </a:t>
            </a:r>
          </a:p>
          <a:p>
            <a:r>
              <a:rPr lang="tr-TR" dirty="0" smtClean="0"/>
              <a:t> </a:t>
            </a:r>
            <a:endParaRPr lang="tr-TR" dirty="0"/>
          </a:p>
          <a:p>
            <a:endParaRPr lang="tr-TR" dirty="0"/>
          </a:p>
        </p:txBody>
      </p:sp>
    </p:spTree>
  </p:cSld>
  <p:clrMapOvr>
    <a:masterClrMapping/>
  </p:clrMapOvr>
  <p:transition spd="med">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sz="3600" b="1" dirty="0" smtClean="0">
                <a:solidFill>
                  <a:srgbClr val="FF0000"/>
                </a:solidFill>
                <a:latin typeface="Comic Sans MS" pitchFamily="66" charset="0"/>
              </a:rPr>
              <a:t>İSG </a:t>
            </a:r>
            <a:r>
              <a:rPr lang="tr-TR" sz="3600" b="1" dirty="0" smtClean="0">
                <a:solidFill>
                  <a:srgbClr val="FF0000"/>
                </a:solidFill>
                <a:latin typeface="Comic Sans MS" pitchFamily="66" charset="0"/>
              </a:rPr>
              <a:t>KURULUNUN</a:t>
            </a:r>
            <a:r>
              <a:rPr lang="tr-TR" sz="3600" b="1" dirty="0" smtClean="0">
                <a:solidFill>
                  <a:srgbClr val="FF0000"/>
                </a:solidFill>
                <a:latin typeface="Comic Sans MS" pitchFamily="66" charset="0"/>
              </a:rPr>
              <a:t> </a:t>
            </a:r>
            <a:r>
              <a:rPr lang="tr-TR" sz="3600" b="1" dirty="0" smtClean="0">
                <a:solidFill>
                  <a:srgbClr val="FF0000"/>
                </a:solidFill>
                <a:latin typeface="Comic Sans MS" pitchFamily="66" charset="0"/>
              </a:rPr>
              <a:t>GÖREV VE YETKİLERİ </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a:xfrm>
            <a:off x="0" y="980728"/>
            <a:ext cx="9144000" cy="5343872"/>
          </a:xfrm>
        </p:spPr>
        <p:txBody>
          <a:bodyPr>
            <a:normAutofit lnSpcReduction="10000"/>
          </a:bodyPr>
          <a:lstStyle/>
          <a:p>
            <a:endParaRPr lang="tr-TR" sz="3200" dirty="0"/>
          </a:p>
          <a:p>
            <a:r>
              <a:rPr lang="tr-TR" sz="3200" dirty="0"/>
              <a:t>f) İşyerinde yangın, doğal afet, sabotaj ve benzeri tehlikeler için alınan tedbirlerin yeterliliğini ve ekiplerin çalışmalarını izlemek, </a:t>
            </a:r>
            <a:endParaRPr lang="tr-TR" sz="3200" dirty="0" smtClean="0"/>
          </a:p>
          <a:p>
            <a:endParaRPr lang="tr-TR" sz="3200" dirty="0"/>
          </a:p>
          <a:p>
            <a:r>
              <a:rPr lang="tr-TR" sz="3200" dirty="0"/>
              <a:t>g) İşyerinin iş sağlığı ve güvenliği durumuyla ilgili yıllık bir rapor hazırlamak, o yılki çalışmaları değerlendirmek, elde edilen tecrübeye göre ertesi yılın çalışma programında yer alacak hususları değerlendirerek belirlemek ve işverene teklifte bulunmak, </a:t>
            </a:r>
          </a:p>
          <a:p>
            <a:endParaRPr lang="tr-TR" dirty="0"/>
          </a:p>
        </p:txBody>
      </p:sp>
    </p:spTree>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008112"/>
          </a:xfrm>
        </p:spPr>
        <p:txBody>
          <a:bodyPr>
            <a:normAutofit fontScale="90000"/>
          </a:bodyPr>
          <a:lstStyle/>
          <a:p>
            <a:pPr algn="ctr"/>
            <a:r>
              <a:rPr lang="tr-TR" sz="3600" b="1" dirty="0" smtClean="0">
                <a:solidFill>
                  <a:srgbClr val="FF0000"/>
                </a:solidFill>
                <a:latin typeface="Comic Sans MS" pitchFamily="66" charset="0"/>
              </a:rPr>
              <a:t>İSG </a:t>
            </a:r>
            <a:r>
              <a:rPr lang="tr-TR" sz="3600" b="1" dirty="0" smtClean="0">
                <a:solidFill>
                  <a:srgbClr val="FF0000"/>
                </a:solidFill>
                <a:latin typeface="Comic Sans MS" pitchFamily="66" charset="0"/>
              </a:rPr>
              <a:t>KURULUNUN</a:t>
            </a:r>
            <a:r>
              <a:rPr lang="tr-TR" sz="3600" b="1" dirty="0" smtClean="0">
                <a:solidFill>
                  <a:srgbClr val="FF0000"/>
                </a:solidFill>
                <a:latin typeface="Comic Sans MS" pitchFamily="66" charset="0"/>
              </a:rPr>
              <a:t> </a:t>
            </a:r>
            <a:r>
              <a:rPr lang="tr-TR" sz="3600" b="1" dirty="0" smtClean="0">
                <a:solidFill>
                  <a:srgbClr val="FF0000"/>
                </a:solidFill>
                <a:latin typeface="Comic Sans MS" pitchFamily="66" charset="0"/>
              </a:rPr>
              <a:t>GÖREV VE YETKİLERİ </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a:xfrm>
            <a:off x="0" y="1052736"/>
            <a:ext cx="9144000" cy="5271864"/>
          </a:xfrm>
        </p:spPr>
        <p:txBody>
          <a:bodyPr>
            <a:normAutofit/>
          </a:bodyPr>
          <a:lstStyle/>
          <a:p>
            <a:r>
              <a:rPr lang="tr-TR" dirty="0"/>
              <a:t>ğ) 6331 sayılı İş Sağlığı ve Güvenliği Kanununun 13 üncü maddesinde belirtilen çalışmaktan kaçınma hakkı talepleri ile ilgili acilen toplanarak karar vermek, </a:t>
            </a:r>
            <a:endParaRPr lang="tr-TR" dirty="0" smtClean="0"/>
          </a:p>
          <a:p>
            <a:endParaRPr lang="tr-TR" dirty="0"/>
          </a:p>
          <a:p>
            <a:r>
              <a:rPr lang="tr-TR" dirty="0"/>
              <a:t>h) İşyerinde teknoloji, iş organizasyonu, çalışma şartları, sosyal ilişkiler ve çalışma ortamı ile ilgili faktörlerin etkilerini kapsayan tutarlı ve genel bir önleme politikası geliştirmeye yönelik çalışmalar yapmak. </a:t>
            </a:r>
            <a:endParaRPr lang="tr-TR" dirty="0" smtClean="0"/>
          </a:p>
          <a:p>
            <a:endParaRPr lang="tr-TR" dirty="0"/>
          </a:p>
          <a:p>
            <a:r>
              <a:rPr lang="tr-TR" dirty="0"/>
              <a:t>(2) Kurul üyeleri bu Yönetmelikle kendilerine verilen görevleri yapmalarından dolayı hakları kısıtlanamaz, kötü davranış ve muameleye maruz kalamazlar. </a:t>
            </a:r>
          </a:p>
          <a:p>
            <a:endParaRPr lang="tr-TR" dirty="0"/>
          </a:p>
        </p:txBody>
      </p:sp>
    </p:spTree>
  </p:cSld>
  <p:clrMapOvr>
    <a:masterClrMapping/>
  </p:clrMapOvr>
  <p:transition spd="med">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pPr algn="ctr"/>
            <a:r>
              <a:rPr lang="tr-TR" sz="3600" b="1" dirty="0" smtClean="0">
                <a:solidFill>
                  <a:srgbClr val="FF0000"/>
                </a:solidFill>
                <a:latin typeface="Comic Sans MS" pitchFamily="66" charset="0"/>
              </a:rPr>
              <a:t>İSG </a:t>
            </a:r>
            <a:r>
              <a:rPr lang="tr-TR" sz="3600" b="1" dirty="0" smtClean="0">
                <a:solidFill>
                  <a:srgbClr val="FF0000"/>
                </a:solidFill>
                <a:latin typeface="Comic Sans MS" pitchFamily="66" charset="0"/>
              </a:rPr>
              <a:t>KURULUNUN</a:t>
            </a:r>
            <a:r>
              <a:rPr lang="tr-TR" sz="3600" b="1" dirty="0" smtClean="0">
                <a:solidFill>
                  <a:srgbClr val="FF0000"/>
                </a:solidFill>
                <a:latin typeface="Comic Sans MS" pitchFamily="66" charset="0"/>
              </a:rPr>
              <a:t> </a:t>
            </a:r>
            <a:r>
              <a:rPr lang="tr-TR" sz="3600" b="1" dirty="0" smtClean="0">
                <a:solidFill>
                  <a:srgbClr val="FF0000"/>
                </a:solidFill>
                <a:latin typeface="Comic Sans MS" pitchFamily="66" charset="0"/>
              </a:rPr>
              <a:t>GÖREV VE YETKİLER</a:t>
            </a:r>
            <a:r>
              <a:rPr lang="tr-TR" sz="4000" b="1" dirty="0" smtClean="0">
                <a:solidFill>
                  <a:srgbClr val="FF0000"/>
                </a:solidFill>
              </a:rPr>
              <a:t>İ </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a:xfrm>
            <a:off x="0" y="1340768"/>
            <a:ext cx="8964488" cy="4983832"/>
          </a:xfrm>
        </p:spPr>
        <p:txBody>
          <a:bodyPr>
            <a:normAutofit fontScale="92500" lnSpcReduction="20000"/>
          </a:bodyPr>
          <a:lstStyle/>
          <a:p>
            <a:r>
              <a:rPr lang="tr-TR" b="1" dirty="0"/>
              <a:t>e)Çalışma usulleri </a:t>
            </a:r>
            <a:endParaRPr lang="tr-TR" dirty="0"/>
          </a:p>
          <a:p>
            <a:r>
              <a:rPr lang="tr-TR" dirty="0"/>
              <a:t>(1) Kurul inceleme, izleme ve uyarmayı öngören bir düzen içinde ve aşağıdaki esasları göz önünde bulundurarak çalışır. </a:t>
            </a:r>
            <a:endParaRPr lang="tr-TR" dirty="0" smtClean="0"/>
          </a:p>
          <a:p>
            <a:endParaRPr lang="tr-TR" dirty="0"/>
          </a:p>
          <a:p>
            <a:r>
              <a:rPr lang="tr-TR" dirty="0"/>
              <a:t>a) Kurullar ayda en az bir kere toplanır. Ancak kurul, işyerinin tehlike sınıfını dikkate alarak, tehlikeli işyerlerinde bu sürenin iki ay, az tehlikeli işyerlerinde ise üç ay olarak belirlenmesine karar verebilir. </a:t>
            </a:r>
            <a:endParaRPr lang="tr-TR" dirty="0" smtClean="0"/>
          </a:p>
          <a:p>
            <a:endParaRPr lang="tr-TR" dirty="0"/>
          </a:p>
          <a:p>
            <a:r>
              <a:rPr lang="tr-TR" dirty="0"/>
              <a:t>b) Toplantının gündemi, yeri, günü ve saati toplantıdan en az kırk sekiz saat önce kurul üyelerine bildirilir. Gündem, sorunların ve varsa iş sağlığı ve güvenliğine ilişkin projelerin önem sırasına göre belirlenir. Kurul üyeleri gündemde değişiklik isteyebilirler. Bu istek kurulca uygun görüldüğünde gündem buna göre değiştirilir. </a:t>
            </a:r>
          </a:p>
          <a:p>
            <a:endParaRPr lang="tr-TR" dirty="0"/>
          </a:p>
        </p:txBody>
      </p:sp>
    </p:spTree>
  </p:cSld>
  <p:clrMapOvr>
    <a:masterClrMapping/>
  </p:clrMapOvr>
  <p:transition spd="med">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716</TotalTime>
  <Words>970</Words>
  <Application>Microsoft Office PowerPoint</Application>
  <PresentationFormat>Ekran Gösterisi (4:3)</PresentationFormat>
  <Paragraphs>72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Slayt 1</vt:lpstr>
      <vt:lpstr>Slayt 2</vt:lpstr>
      <vt:lpstr>İSG KURLU</vt:lpstr>
      <vt:lpstr>  İSG KURULUNUN GÖREV VE YETKİLERİ  </vt:lpstr>
      <vt:lpstr>İSG KURULUNUN GÖREV VE YETKİLERİ  </vt:lpstr>
      <vt:lpstr>  İSG KURULUNUN GÖREV VE YETKİLERİ  </vt:lpstr>
      <vt:lpstr>İSG KURULUNUN GÖREV VE YETKİLERİ  </vt:lpstr>
      <vt:lpstr>İSG KURULUNUN GÖREV VE YETKİLERİ  </vt:lpstr>
      <vt:lpstr>İSG KURULUNUN GÖREV VE YETKİLERİ  </vt:lpstr>
      <vt:lpstr> </vt:lpstr>
      <vt:lpstr>İSG KURULUNUN GÖREV VE YETKİLERİ  </vt:lpstr>
      <vt:lpstr>İSG İSG KURULUNUN GÖREV ve YETKİLERİ  </vt:lpstr>
      <vt:lpstr> İSG İSG KURULUNUN GÖREV ve YETKİLERİ  </vt:lpstr>
      <vt:lpstr>İSG KURULUNUN GÖREV ve YETKİLERİ</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İŞVEREN İLE ÇALIŞANLARIN GÖREV, YETKİ VE YÜKÜMLÜLÜKLERİ  </dc:title>
  <dc:creator>Toshiba</dc:creator>
  <cp:lastModifiedBy>Uzman</cp:lastModifiedBy>
  <cp:revision>69</cp:revision>
  <dcterms:created xsi:type="dcterms:W3CDTF">2015-06-12T13:06:40Z</dcterms:created>
  <dcterms:modified xsi:type="dcterms:W3CDTF">2015-08-08T18:05:15Z</dcterms:modified>
</cp:coreProperties>
</file>