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2"/>
  </p:notesMasterIdLst>
  <p:sldIdLst>
    <p:sldId id="256" r:id="rId2"/>
    <p:sldId id="363" r:id="rId3"/>
    <p:sldId id="271" r:id="rId4"/>
    <p:sldId id="272" r:id="rId5"/>
    <p:sldId id="273" r:id="rId6"/>
    <p:sldId id="364" r:id="rId7"/>
    <p:sldId id="274" r:id="rId8"/>
    <p:sldId id="348" r:id="rId9"/>
    <p:sldId id="275" r:id="rId10"/>
    <p:sldId id="349"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12CE17-9575-4BFE-A637-1785A042DDAA}" type="datetimeFigureOut">
              <a:rPr lang="tr-TR" smtClean="0"/>
              <a:pPr/>
              <a:t>16.07.2015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087416-06C3-4EB6-A7B0-8E1F2D900A6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879EAE39-DF0E-44D1-AB7C-9FE5BCE41D36}" type="datetimeFigureOut">
              <a:rPr lang="tr-TR" smtClean="0"/>
              <a:pPr/>
              <a:t>16.07.2015</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p:pull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79EAE39-DF0E-44D1-AB7C-9FE5BCE41D36}" type="datetimeFigureOut">
              <a:rPr lang="tr-TR" smtClean="0"/>
              <a:pPr/>
              <a:t>16.07.2015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79EAE39-DF0E-44D1-AB7C-9FE5BCE41D36}" type="datetimeFigureOut">
              <a:rPr lang="tr-TR" smtClean="0"/>
              <a:pPr/>
              <a:t>16.07.2015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79EAE39-DF0E-44D1-AB7C-9FE5BCE41D36}" type="datetimeFigureOut">
              <a:rPr lang="tr-TR" smtClean="0"/>
              <a:pPr/>
              <a:t>16.07.2015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879EAE39-DF0E-44D1-AB7C-9FE5BCE41D36}" type="datetimeFigureOut">
              <a:rPr lang="tr-TR" smtClean="0"/>
              <a:pPr/>
              <a:t>16.07.2015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p:pull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79EAE39-DF0E-44D1-AB7C-9FE5BCE41D36}" type="datetimeFigureOut">
              <a:rPr lang="tr-TR" smtClean="0"/>
              <a:pPr/>
              <a:t>16.07.2015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879EAE39-DF0E-44D1-AB7C-9FE5BCE41D36}" type="datetimeFigureOut">
              <a:rPr lang="tr-TR" smtClean="0"/>
              <a:pPr/>
              <a:t>16.07.2015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79EAE39-DF0E-44D1-AB7C-9FE5BCE41D36}" type="datetimeFigureOut">
              <a:rPr lang="tr-TR" smtClean="0"/>
              <a:pPr/>
              <a:t>16.07.2015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79EAE39-DF0E-44D1-AB7C-9FE5BCE41D36}" type="datetimeFigureOut">
              <a:rPr lang="tr-TR" smtClean="0"/>
              <a:pPr/>
              <a:t>16.07.2015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79EAE39-DF0E-44D1-AB7C-9FE5BCE41D36}" type="datetimeFigureOut">
              <a:rPr lang="tr-TR" smtClean="0"/>
              <a:pPr/>
              <a:t>16.07.2015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879EAE39-DF0E-44D1-AB7C-9FE5BCE41D36}" type="datetimeFigureOut">
              <a:rPr lang="tr-TR" smtClean="0"/>
              <a:pPr/>
              <a:t>16.07.2015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497D5B45-D929-41A5-BE8B-8D8FB468129E}"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pull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79EAE39-DF0E-44D1-AB7C-9FE5BCE41D36}" type="datetimeFigureOut">
              <a:rPr lang="tr-TR" smtClean="0"/>
              <a:pPr/>
              <a:t>16.07.2015</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97D5B45-D929-41A5-BE8B-8D8FB468129E}"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spd="med">
    <p:pull dir="r"/>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bilgimanya.com/resimler/2013/11/okulda-yanginda-ilk-kurtarilacaklar-etiket.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tr/url?sa=i&amp;rct=j&amp;q=&amp;esrc=s&amp;source=images&amp;cd=&amp;cad=rja&amp;uact=8&amp;ved=0CAcQjRxqFQoTCMOIqPeg38YCFWnVcgodIU4C_w&amp;url=http://www.haber3.com/sivil-savunma-ekipleri-antalyadan-dondu-1056395h.htm&amp;ei=kW6nVYP8N-mqywOhnIn4Dw&amp;psig=AFQjCNEYhv-tBW4ofOoCLjMssyXPj9W67w&amp;ust=143712252834905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google.com.tr/url?sa=i&amp;rct=j&amp;q=&amp;esrc=s&amp;source=images&amp;cd=&amp;cad=rja&amp;uact=8&amp;ved=0CAcQjRw&amp;url=http://www.tokgozgroup.com/acil_durum_ekipleri_egitimi.html&amp;ei=IQeUVZG3O8WZsgGzpRQ&amp;psig=AFQjCNFG5oEpqwcYwRKWfZwBvGS8gYdwMQ&amp;ust=143585087062904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tr/url?sa=i&amp;rct=j&amp;q=&amp;esrc=s&amp;source=images&amp;cd=&amp;cad=rja&amp;uact=8&amp;ved=0CAcQjRw&amp;url=http://haberciniz.biz/alapli-belediye-baskan-cimenogluna-itfaiye-amiri-sapkasi-zonguldak-792817h.htm&amp;ei=wweUVdbLMYOcsAG6t5CIAg&amp;psig=AFQjCNHAwJAOTG2vcbig_w3g_L-e-LvRbw&amp;ust=143585104615319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tr/url?sa=i&amp;rct=j&amp;q=&amp;esrc=s&amp;source=images&amp;cd=&amp;cad=rja&amp;uact=8&amp;ved=0CAcQjRxqFQoTCLbhzNGh38YCFSGBcgodcA8PEA&amp;url=http://www.isgforum.net/threads/yang%C4%B1n-s%C3%B6nd%C3%BCrme-ekipman-dolab%C4%B1.5152/&amp;ei=T2-nVfb9D6GCygPwnryAAQ&amp;psig=AFQjCNHZKNn6g4NnUPLqsgjLqpb_0ibr0w&amp;ust=143712276163650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tr/url?sa=i&amp;rct=j&amp;q=&amp;esrc=s&amp;source=images&amp;cd=&amp;cad=rja&amp;uact=8&amp;ved=0CAcQjRxqFQoTCPfj_Puh38YCFcSncgodvYgFYQ&amp;url=http://turkish.alibaba.com/product-gs/ce-respiratory-equipment-gas-mask-1987904697.html&amp;ei=qG-nVffvB8TPygO9kZaIBg&amp;psig=AFQjCNEMyOWdykBRNIMyhtoR54AF9GRLlw&amp;ust=143712285031261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tr/url?sa=i&amp;rct=j&amp;q=&amp;esrc=s&amp;source=images&amp;cd=&amp;cad=rja&amp;uact=8&amp;ved=0CAcQjRw&amp;url=http://www.fosforluyerboyasi.com/fosforlu-yangin-sondurme-levhalari&amp;ei=8wiUVZKRK4KYsgH7i4uIDg&amp;psig=AFQjCNFdgwlKMZhrlwCC690Vz43RhrLhAw&amp;ust=143585137416717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m.tr/url?sa=i&amp;rct=j&amp;q=&amp;esrc=s&amp;source=images&amp;cd=&amp;cad=rja&amp;uact=8&amp;ved=0CAcQjRw&amp;url=http://www.zaman.com.tr/gundem_kamu-ve-ozel-sektor-de-arama-kurtarma-ekibi-kurmali_1224965.html&amp;ei=fQiUVZyOJYmesAGxqb-ACg&amp;psig=AFQjCNE1qFYdoQZIL7sb9TSxJ4nvfh0W9A&amp;ust=143585122513465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google.com.tr/url?sa=i&amp;rct=j&amp;q=&amp;esrc=s&amp;source=images&amp;cd=&amp;cad=rja&amp;uact=8&amp;ved=0CAcQjRw&amp;url=http://www.ahder.org/hayat-kurtarma-zincirinin-nasil-ilerledigini-biliyor-musunuz&amp;ei=5gmUVbDqIcKfsgGHpqDwBQ&amp;psig=AFQjCNG9yQSWDwyFxMiPZ7m3GMUm_URdhg&amp;ust=143585160518261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Resim" descr="isg.jpg"/>
          <p:cNvPicPr>
            <a:picLocks noChangeAspect="1"/>
          </p:cNvPicPr>
          <p:nvPr/>
        </p:nvPicPr>
        <p:blipFill>
          <a:blip r:embed="rId2" cstate="print"/>
          <a:stretch>
            <a:fillRect/>
          </a:stretch>
        </p:blipFill>
        <p:spPr>
          <a:xfrm>
            <a:off x="1691680" y="2564904"/>
            <a:ext cx="6124526" cy="3986720"/>
          </a:xfrm>
          <a:prstGeom prst="rect">
            <a:avLst/>
          </a:prstGeom>
        </p:spPr>
      </p:pic>
      <p:sp>
        <p:nvSpPr>
          <p:cNvPr id="7" name="6 Metin kutusu"/>
          <p:cNvSpPr txBox="1"/>
          <p:nvPr/>
        </p:nvSpPr>
        <p:spPr>
          <a:xfrm>
            <a:off x="683568" y="0"/>
            <a:ext cx="8280920" cy="2308324"/>
          </a:xfrm>
          <a:prstGeom prst="rect">
            <a:avLst/>
          </a:prstGeom>
          <a:noFill/>
        </p:spPr>
        <p:txBody>
          <a:bodyPr wrap="square" rtlCol="0">
            <a:spAutoFit/>
          </a:bodyPr>
          <a:lstStyle/>
          <a:p>
            <a:pPr algn="ctr"/>
            <a:r>
              <a:rPr lang="tr-TR" sz="4800" b="1" dirty="0" smtClean="0">
                <a:latin typeface="Comic Sans MS" pitchFamily="66" charset="0"/>
              </a:rPr>
              <a:t>İSG BİRİMLERİNİN GÖREV YETKİ VE SORUMLULUKLARI</a:t>
            </a:r>
            <a:endParaRPr lang="tr-TR" sz="4800" b="1" dirty="0">
              <a:latin typeface="Comic Sans MS" pitchFamily="66" charset="0"/>
            </a:endParaRPr>
          </a:p>
        </p:txBody>
      </p:sp>
    </p:spTree>
  </p:cSld>
  <p:clrMapOvr>
    <a:masterClrMapping/>
  </p:clrMapOvr>
  <p:transition spd="med">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864096"/>
          </a:xfrm>
        </p:spPr>
        <p:txBody>
          <a:bodyPr>
            <a:normAutofit fontScale="90000"/>
          </a:bodyPr>
          <a:lstStyle/>
          <a:p>
            <a:r>
              <a:rPr lang="tr-TR" sz="5400" b="1" dirty="0" smtClean="0">
                <a:solidFill>
                  <a:srgbClr val="FF0000"/>
                </a:solidFill>
              </a:rPr>
              <a:t>EKİPLERİN ÇALIŞMA ESASLARI</a:t>
            </a:r>
            <a:endParaRPr lang="tr-TR" dirty="0"/>
          </a:p>
        </p:txBody>
      </p:sp>
      <p:sp>
        <p:nvSpPr>
          <p:cNvPr id="3" name="2 İçerik Yer Tutucusu"/>
          <p:cNvSpPr>
            <a:spLocks noGrp="1"/>
          </p:cNvSpPr>
          <p:nvPr>
            <p:ph idx="1"/>
          </p:nvPr>
        </p:nvSpPr>
        <p:spPr>
          <a:xfrm>
            <a:off x="457200" y="1628800"/>
            <a:ext cx="4978896" cy="4695800"/>
          </a:xfrm>
        </p:spPr>
        <p:txBody>
          <a:bodyPr/>
          <a:lstStyle/>
          <a:p>
            <a:r>
              <a:rPr lang="tr-TR" dirty="0" smtClean="0">
                <a:latin typeface="Comic Sans MS" pitchFamily="66" charset="0"/>
              </a:rPr>
              <a:t>(5) Yangından haberdar olan bina sahibi, yöneticisi, amiri ile acil durum ekipleri en seri şekilde görev başına gelip, söndürme, kurtarma, koruma ve ilk yardım işlerini yürütmek zorundadır. </a:t>
            </a:r>
          </a:p>
          <a:p>
            <a:endParaRPr lang="tr-TR" dirty="0"/>
          </a:p>
        </p:txBody>
      </p:sp>
      <p:pic>
        <p:nvPicPr>
          <p:cNvPr id="108546" name="Picture 2" descr="okulda-yanginda-ilk-kurtarilacaklar-etiket">
            <a:hlinkClick r:id="rId2"/>
          </p:cNvPr>
          <p:cNvPicPr>
            <a:picLocks noChangeAspect="1" noChangeArrowheads="1"/>
          </p:cNvPicPr>
          <p:nvPr/>
        </p:nvPicPr>
        <p:blipFill>
          <a:blip r:embed="rId3" cstate="print"/>
          <a:srcRect/>
          <a:stretch>
            <a:fillRect/>
          </a:stretch>
        </p:blipFill>
        <p:spPr bwMode="auto">
          <a:xfrm>
            <a:off x="5580112" y="1556791"/>
            <a:ext cx="3197002" cy="4710801"/>
          </a:xfrm>
          <a:prstGeom prst="rect">
            <a:avLst/>
          </a:prstGeom>
          <a:noFill/>
        </p:spPr>
      </p:pic>
    </p:spTree>
  </p:cSld>
  <p:clrMapOvr>
    <a:masterClrMapping/>
  </p:clrMapOvr>
  <p:transition spd="med">
    <p:pull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363272" cy="5847928"/>
          </a:xfrm>
        </p:spPr>
        <p:txBody>
          <a:bodyPr>
            <a:normAutofit/>
          </a:bodyPr>
          <a:lstStyle/>
          <a:p>
            <a:pPr algn="ctr">
              <a:buNone/>
            </a:pPr>
            <a:r>
              <a:rPr lang="tr-TR" sz="5400" b="1" dirty="0" smtClean="0">
                <a:solidFill>
                  <a:srgbClr val="FF0000"/>
                </a:solidFill>
                <a:latin typeface="Comic Sans MS" pitchFamily="66" charset="0"/>
              </a:rPr>
              <a:t>EKİPLERİN</a:t>
            </a:r>
          </a:p>
          <a:p>
            <a:pPr algn="ctr">
              <a:buNone/>
            </a:pPr>
            <a:r>
              <a:rPr lang="tr-TR" sz="5400" b="1" dirty="0" smtClean="0">
                <a:solidFill>
                  <a:srgbClr val="FF0000"/>
                </a:solidFill>
                <a:latin typeface="Comic Sans MS" pitchFamily="66" charset="0"/>
              </a:rPr>
              <a:t>GÖREVLERİ</a:t>
            </a:r>
            <a:endParaRPr lang="tr-TR" sz="5400" dirty="0">
              <a:latin typeface="Comic Sans MS" pitchFamily="66" charset="0"/>
            </a:endParaRPr>
          </a:p>
        </p:txBody>
      </p:sp>
      <p:pic>
        <p:nvPicPr>
          <p:cNvPr id="125956" name="Picture 4" descr="http://d.haber3.com/other/sivil-savunma-ekipleri-antalyadan-dondu-IHA-20111024AY478346-1-t.jpg">
            <a:hlinkClick r:id="rId2"/>
          </p:cNvPr>
          <p:cNvPicPr>
            <a:picLocks noChangeAspect="1" noChangeArrowheads="1"/>
          </p:cNvPicPr>
          <p:nvPr/>
        </p:nvPicPr>
        <p:blipFill>
          <a:blip r:embed="rId3" cstate="print"/>
          <a:srcRect/>
          <a:stretch>
            <a:fillRect/>
          </a:stretch>
        </p:blipFill>
        <p:spPr bwMode="auto">
          <a:xfrm>
            <a:off x="1403648" y="2762736"/>
            <a:ext cx="6874192" cy="4095264"/>
          </a:xfrm>
          <a:prstGeom prst="rect">
            <a:avLst/>
          </a:prstGeom>
          <a:noFill/>
        </p:spPr>
      </p:pic>
    </p:spTree>
  </p:cSld>
  <p:clrMapOvr>
    <a:masterClrMapping/>
  </p:clrMapOvr>
  <p:transition spd="med">
    <p:pull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282154"/>
          </a:xfrm>
        </p:spPr>
        <p:txBody>
          <a:bodyPr>
            <a:normAutofit fontScale="90000"/>
          </a:bodyPr>
          <a:lstStyle/>
          <a:p>
            <a:pPr algn="ctr"/>
            <a:r>
              <a:rPr lang="tr-TR" b="1" dirty="0" smtClean="0">
                <a:solidFill>
                  <a:srgbClr val="FF0000"/>
                </a:solidFill>
              </a:rPr>
              <a:t>EKİPLERİN GÖREVLERİ </a:t>
            </a: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2 İçerik Yer Tutucusu"/>
          <p:cNvSpPr>
            <a:spLocks noGrp="1"/>
          </p:cNvSpPr>
          <p:nvPr>
            <p:ph idx="1"/>
          </p:nvPr>
        </p:nvSpPr>
        <p:spPr>
          <a:xfrm>
            <a:off x="323528" y="1052736"/>
            <a:ext cx="8568952" cy="5400600"/>
          </a:xfrm>
        </p:spPr>
        <p:txBody>
          <a:bodyPr>
            <a:normAutofit lnSpcReduction="10000"/>
          </a:bodyPr>
          <a:lstStyle/>
          <a:p>
            <a:r>
              <a:rPr lang="tr-TR" b="1" dirty="0">
                <a:solidFill>
                  <a:srgbClr val="7030A0"/>
                </a:solidFill>
              </a:rPr>
              <a:t>a) Söndürme ekibi; </a:t>
            </a:r>
            <a:r>
              <a:rPr lang="tr-TR" dirty="0"/>
              <a:t>binada çıkacak yangına derhal müdahale ederek yangının genişlemesine mani olmak ve söndürmek, </a:t>
            </a:r>
          </a:p>
          <a:p>
            <a:r>
              <a:rPr lang="tr-TR" b="1" dirty="0">
                <a:solidFill>
                  <a:srgbClr val="7030A0"/>
                </a:solidFill>
              </a:rPr>
              <a:t>b) Kurtarma ekibi; </a:t>
            </a:r>
            <a:r>
              <a:rPr lang="tr-TR" dirty="0"/>
              <a:t>yangın ve diğer acil durumlarda can ve mal kurtarma işlerini yapmak, </a:t>
            </a:r>
          </a:p>
          <a:p>
            <a:r>
              <a:rPr lang="tr-TR" b="1" dirty="0">
                <a:solidFill>
                  <a:srgbClr val="7030A0"/>
                </a:solidFill>
              </a:rPr>
              <a:t>c) Koruma ekibi; </a:t>
            </a:r>
            <a:r>
              <a:rPr lang="tr-TR" dirty="0"/>
              <a:t>kurtarma ekibince kurtarılan eşya ve evrakı korumak, yangın nedeniyle </a:t>
            </a:r>
            <a:endParaRPr lang="tr-TR" dirty="0" smtClean="0"/>
          </a:p>
          <a:p>
            <a:pPr>
              <a:buNone/>
            </a:pPr>
            <a:r>
              <a:rPr lang="tr-TR" dirty="0" smtClean="0"/>
              <a:t>ortaya </a:t>
            </a:r>
            <a:r>
              <a:rPr lang="tr-TR" dirty="0"/>
              <a:t>çıkması muhtemel panik ve </a:t>
            </a:r>
            <a:endParaRPr lang="tr-TR" dirty="0" smtClean="0"/>
          </a:p>
          <a:p>
            <a:r>
              <a:rPr lang="tr-TR" dirty="0" smtClean="0"/>
              <a:t>kargaşayı </a:t>
            </a:r>
            <a:r>
              <a:rPr lang="tr-TR" dirty="0"/>
              <a:t>önlemek, </a:t>
            </a:r>
          </a:p>
          <a:p>
            <a:r>
              <a:rPr lang="tr-TR" b="1" dirty="0">
                <a:solidFill>
                  <a:srgbClr val="7030A0"/>
                </a:solidFill>
              </a:rPr>
              <a:t>ç) İlk Yardım ekibi; </a:t>
            </a:r>
            <a:r>
              <a:rPr lang="tr-TR" dirty="0"/>
              <a:t>yangın </a:t>
            </a:r>
            <a:endParaRPr lang="tr-TR" dirty="0" smtClean="0"/>
          </a:p>
          <a:p>
            <a:pPr>
              <a:buNone/>
            </a:pPr>
            <a:r>
              <a:rPr lang="tr-TR" dirty="0" smtClean="0"/>
              <a:t>sebebiyle </a:t>
            </a:r>
            <a:r>
              <a:rPr lang="tr-TR" dirty="0"/>
              <a:t>yaralanan veya hastalanan </a:t>
            </a:r>
            <a:endParaRPr lang="tr-TR" dirty="0" smtClean="0"/>
          </a:p>
          <a:p>
            <a:pPr>
              <a:buNone/>
            </a:pPr>
            <a:r>
              <a:rPr lang="tr-TR" dirty="0" smtClean="0"/>
              <a:t>kişilere </a:t>
            </a:r>
            <a:r>
              <a:rPr lang="tr-TR" dirty="0"/>
              <a:t>ilk yardım yapmak. </a:t>
            </a:r>
          </a:p>
          <a:p>
            <a:endParaRPr lang="tr-TR" dirty="0"/>
          </a:p>
        </p:txBody>
      </p:sp>
      <p:pic>
        <p:nvPicPr>
          <p:cNvPr id="68610" name="Picture 2" descr="http://www.tokgozgroup.com/images/kurtarma.gif">
            <a:hlinkClick r:id="rId2"/>
          </p:cNvPr>
          <p:cNvPicPr>
            <a:picLocks noChangeAspect="1" noChangeArrowheads="1"/>
          </p:cNvPicPr>
          <p:nvPr/>
        </p:nvPicPr>
        <p:blipFill>
          <a:blip r:embed="rId3" cstate="print"/>
          <a:srcRect/>
          <a:stretch>
            <a:fillRect/>
          </a:stretch>
        </p:blipFill>
        <p:spPr bwMode="auto">
          <a:xfrm>
            <a:off x="6156176" y="3789040"/>
            <a:ext cx="2714625" cy="2676525"/>
          </a:xfrm>
          <a:prstGeom prst="rect">
            <a:avLst/>
          </a:prstGeom>
          <a:noFill/>
        </p:spPr>
      </p:pic>
    </p:spTree>
  </p:cSld>
  <p:clrMapOvr>
    <a:masterClrMapping/>
  </p:clrMapOvr>
  <p:transition spd="med">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descr="http://d.haberciniz.biz/other/alapli-belediye-baskan-cimenogluna-itfaiye-amiri-sapkasi-zonguldak-20100318AY285205-01.jpg">
            <a:hlinkClick r:id="rId2"/>
          </p:cNvPr>
          <p:cNvPicPr>
            <a:picLocks noChangeAspect="1" noChangeArrowheads="1"/>
          </p:cNvPicPr>
          <p:nvPr/>
        </p:nvPicPr>
        <p:blipFill>
          <a:blip r:embed="rId3" cstate="print"/>
          <a:srcRect/>
          <a:stretch>
            <a:fillRect/>
          </a:stretch>
        </p:blipFill>
        <p:spPr bwMode="auto">
          <a:xfrm>
            <a:off x="4209572" y="3501008"/>
            <a:ext cx="4713839" cy="3160019"/>
          </a:xfrm>
          <a:prstGeom prst="rect">
            <a:avLst/>
          </a:prstGeom>
          <a:noFill/>
        </p:spPr>
      </p:pic>
      <p:sp>
        <p:nvSpPr>
          <p:cNvPr id="2" name="1 Başlık"/>
          <p:cNvSpPr>
            <a:spLocks noGrp="1"/>
          </p:cNvSpPr>
          <p:nvPr>
            <p:ph type="title"/>
          </p:nvPr>
        </p:nvSpPr>
        <p:spPr>
          <a:xfrm>
            <a:off x="467544" y="332656"/>
            <a:ext cx="8229600" cy="720080"/>
          </a:xfrm>
        </p:spPr>
        <p:txBody>
          <a:bodyPr>
            <a:noAutofit/>
          </a:bodyPr>
          <a:lstStyle/>
          <a:p>
            <a:pPr algn="ctr"/>
            <a:r>
              <a:rPr lang="tr-TR" sz="4400" b="1" dirty="0" smtClean="0">
                <a:solidFill>
                  <a:srgbClr val="FF0000"/>
                </a:solidFill>
              </a:rPr>
              <a:t/>
            </a:r>
            <a:br>
              <a:rPr lang="tr-TR" sz="4400" b="1" dirty="0" smtClean="0">
                <a:solidFill>
                  <a:srgbClr val="FF0000"/>
                </a:solidFill>
              </a:rPr>
            </a:br>
            <a:r>
              <a:rPr lang="tr-TR" sz="4400" b="1" dirty="0" smtClean="0">
                <a:solidFill>
                  <a:srgbClr val="FF0000"/>
                </a:solidFill>
              </a:rPr>
              <a:t/>
            </a:r>
            <a:br>
              <a:rPr lang="tr-TR" sz="4400" b="1" dirty="0" smtClean="0">
                <a:solidFill>
                  <a:srgbClr val="FF0000"/>
                </a:solidFill>
              </a:rPr>
            </a:br>
            <a:r>
              <a:rPr lang="tr-TR" sz="4400" b="1" dirty="0" smtClean="0">
                <a:solidFill>
                  <a:srgbClr val="FF0000"/>
                </a:solidFill>
              </a:rPr>
              <a:t/>
            </a:r>
            <a:br>
              <a:rPr lang="tr-TR" sz="4400" b="1" dirty="0" smtClean="0">
                <a:solidFill>
                  <a:srgbClr val="FF0000"/>
                </a:solidFill>
              </a:rPr>
            </a:br>
            <a:r>
              <a:rPr lang="tr-TR" sz="4400" b="1" dirty="0" smtClean="0">
                <a:solidFill>
                  <a:srgbClr val="FF0000"/>
                </a:solidFill>
              </a:rPr>
              <a:t/>
            </a:r>
            <a:br>
              <a:rPr lang="tr-TR" sz="4400" b="1" dirty="0" smtClean="0">
                <a:solidFill>
                  <a:srgbClr val="FF0000"/>
                </a:solidFill>
              </a:rPr>
            </a:br>
            <a:r>
              <a:rPr lang="tr-TR" sz="4400" dirty="0" smtClean="0">
                <a:solidFill>
                  <a:srgbClr val="FF0000"/>
                </a:solidFill>
              </a:rPr>
              <a:t/>
            </a:r>
            <a:br>
              <a:rPr lang="tr-TR" sz="4400" dirty="0" smtClean="0">
                <a:solidFill>
                  <a:srgbClr val="FF0000"/>
                </a:solidFill>
              </a:rPr>
            </a:br>
            <a:r>
              <a:rPr lang="tr-TR" sz="4400" b="1" dirty="0" smtClean="0">
                <a:solidFill>
                  <a:srgbClr val="FF0000"/>
                </a:solidFill>
              </a:rPr>
              <a:t> EKİPLERİN ÇALIŞMA ESASLARI </a:t>
            </a:r>
            <a:endParaRPr lang="tr-TR" sz="4400" dirty="0">
              <a:solidFill>
                <a:srgbClr val="FF0000"/>
              </a:solidFill>
            </a:endParaRPr>
          </a:p>
        </p:txBody>
      </p:sp>
      <p:sp>
        <p:nvSpPr>
          <p:cNvPr id="3" name="2 İçerik Yer Tutucusu"/>
          <p:cNvSpPr>
            <a:spLocks noGrp="1"/>
          </p:cNvSpPr>
          <p:nvPr>
            <p:ph idx="1"/>
          </p:nvPr>
        </p:nvSpPr>
        <p:spPr>
          <a:xfrm>
            <a:off x="251520" y="1052736"/>
            <a:ext cx="8445624" cy="5328592"/>
          </a:xfrm>
        </p:spPr>
        <p:txBody>
          <a:bodyPr>
            <a:normAutofit/>
          </a:bodyPr>
          <a:lstStyle/>
          <a:p>
            <a:r>
              <a:rPr lang="tr-TR" dirty="0"/>
              <a:t> (1) Acil durum ekiplerinin birbirleriyle işbirliği yapmaları ve karşılıklı yardımlaşmada bulunmaları esastır. </a:t>
            </a:r>
          </a:p>
          <a:p>
            <a:r>
              <a:rPr lang="tr-TR" dirty="0"/>
              <a:t>(2) Ekiplerin yangın anında sevk ve idaresi, itfaiye gelinceye kadar iç düzenlemeyi uygulamakla görevli amir veya yardımcılarına </a:t>
            </a:r>
            <a:endParaRPr lang="tr-TR" dirty="0" smtClean="0"/>
          </a:p>
          <a:p>
            <a:pPr>
              <a:buNone/>
            </a:pPr>
            <a:r>
              <a:rPr lang="tr-TR" dirty="0" smtClean="0"/>
              <a:t>aittir</a:t>
            </a:r>
            <a:r>
              <a:rPr lang="tr-TR" dirty="0"/>
              <a:t>. Bu süre içinde ekipler </a:t>
            </a:r>
            <a:endParaRPr lang="tr-TR" dirty="0" smtClean="0"/>
          </a:p>
          <a:p>
            <a:pPr>
              <a:buNone/>
            </a:pPr>
            <a:r>
              <a:rPr lang="tr-TR" dirty="0" smtClean="0"/>
              <a:t>amirlerinden </a:t>
            </a:r>
            <a:r>
              <a:rPr lang="tr-TR" dirty="0"/>
              <a:t>emir alırlar</a:t>
            </a:r>
            <a:r>
              <a:rPr lang="tr-TR" dirty="0" smtClean="0"/>
              <a:t>.</a:t>
            </a:r>
          </a:p>
          <a:p>
            <a:r>
              <a:rPr lang="tr-TR" dirty="0" smtClean="0"/>
              <a:t> </a:t>
            </a:r>
            <a:r>
              <a:rPr lang="tr-TR" dirty="0"/>
              <a:t>İtfaiye gelince, bu </a:t>
            </a:r>
            <a:endParaRPr lang="tr-TR" dirty="0" smtClean="0"/>
          </a:p>
          <a:p>
            <a:pPr>
              <a:buNone/>
            </a:pPr>
            <a:r>
              <a:rPr lang="tr-TR" dirty="0" smtClean="0"/>
              <a:t>ekipler </a:t>
            </a:r>
            <a:r>
              <a:rPr lang="tr-TR" dirty="0"/>
              <a:t>derhal itfaiye </a:t>
            </a:r>
            <a:endParaRPr lang="tr-TR" dirty="0" smtClean="0"/>
          </a:p>
          <a:p>
            <a:pPr>
              <a:buNone/>
            </a:pPr>
            <a:r>
              <a:rPr lang="tr-TR" dirty="0" smtClean="0"/>
              <a:t>amirinin </a:t>
            </a:r>
            <a:r>
              <a:rPr lang="tr-TR" dirty="0"/>
              <a:t>emrine girerler. </a:t>
            </a:r>
          </a:p>
          <a:p>
            <a:endParaRPr lang="tr-TR" dirty="0"/>
          </a:p>
        </p:txBody>
      </p:sp>
    </p:spTree>
  </p:cSld>
  <p:clrMapOvr>
    <a:masterClrMapping/>
  </p:clrMapOvr>
  <p:transition spd="med">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88640"/>
            <a:ext cx="8229600" cy="648072"/>
          </a:xfrm>
        </p:spPr>
        <p:txBody>
          <a:bodyPr>
            <a:normAutofit fontScale="90000"/>
          </a:bodyPr>
          <a:lstStyle/>
          <a:p>
            <a:pPr algn="ctr"/>
            <a:r>
              <a:rPr lang="tr-TR" b="1" dirty="0" smtClean="0">
                <a:solidFill>
                  <a:srgbClr val="FF0000"/>
                </a:solidFill>
              </a:rPr>
              <a:t>EKİPLERİN ÇALIŞMA ESASLARI</a:t>
            </a:r>
            <a:endParaRPr lang="tr-TR" dirty="0"/>
          </a:p>
        </p:txBody>
      </p:sp>
      <p:sp>
        <p:nvSpPr>
          <p:cNvPr id="3" name="2 İçerik Yer Tutucusu"/>
          <p:cNvSpPr>
            <a:spLocks noGrp="1"/>
          </p:cNvSpPr>
          <p:nvPr>
            <p:ph idx="1"/>
          </p:nvPr>
        </p:nvSpPr>
        <p:spPr>
          <a:xfrm>
            <a:off x="323528" y="980728"/>
            <a:ext cx="5112568" cy="5688632"/>
          </a:xfrm>
        </p:spPr>
        <p:txBody>
          <a:bodyPr>
            <a:normAutofit/>
          </a:bodyPr>
          <a:lstStyle/>
          <a:p>
            <a:r>
              <a:rPr lang="tr-TR" sz="2800" dirty="0">
                <a:latin typeface="Comic Sans MS" pitchFamily="66" charset="0"/>
              </a:rPr>
              <a:t> (3) Bina sahibi ve yöneticileri ile bina amirleri; ekiplerin, yapılarda meydana gelecek yangınlara müdahale etmeleri ve kurtarma işlemlerini yürütmelerinde kullanmaları için gereken malzemeleri bulundurmak zorundadırlar. </a:t>
            </a:r>
          </a:p>
        </p:txBody>
      </p:sp>
      <p:sp>
        <p:nvSpPr>
          <p:cNvPr id="76802" name="AutoShape 2" descr="data:image/jpeg;base64,/9j/4AAQSkZJRgABAQAAAQABAAD/2wCEAAkGBxQTEhQUExQUFRQWGRkYGBUYGBUcGBcUFxgXFhcYFxgYHCggHBolHBcVITEhJSkrLi4uFx8zODMsNygtLiwBCgoKDg0OGxAQGywkHyQsLCwsLCwsLCwsLCwsLCwsLCwsLCwsLCwsLCwsLCwsLCwsLCwsLCwsLCwsLCwsLCwsLP/AABEIAQcAwAMBEQACEQEDEQH/xAAcAAABBQEBAQAAAAAAAAAAAAAFAgMEBgcBAAj/xABREAACAAMDBQsFCgwFBQEAAAABAgADEQQSIQUGMUFRBxMiYXGBkaGxwdEUIzKTsiRCUnJzgpKi0vAVFkNTVGJjg8LT4eMzNKPi8RclRGSzdP/EABoBAAIDAQEAAAAAAAAAAAAAAAECAAMEBQb/xABAEQACAQICBAoHBwQCAwEAAAAAAQIDEQQhBRIxQRMUMlFhcYGxwdEVIlJTkaHwBhYjMzRi4SRCQ7Jy0iWCwjX/2gAMAwEAAhEDEQA/AJ+UssWtp5s8ob7cY3VpLvACmJZiK6RGPESr1cTOEGsj0WGw+Ao4KnXrRd5Lc3t+I9MmZXdlcyuEuhqWao64HFsY3dzX12AWI0OlbUl8/MijIuUipTekukkkHeNJ0xFhcWndTX12BeM0R7p/XaSxkvK5VV4N1RdUEyTRdlaVpBeFxb/yL67BeO6IX+F/XadlZEyqKAGWKGtL0vA6j6EBYTFL/Ivn5BeP0T7l/XaOTMjZXb0nQ462Uio0Yb3A4piV/kXz8icf0V7l/Xacm5tZVfBmkkcbD+VE4pifed5FpHRa/wAD+XmNHMvKJ0+T142H8mDxSv7zvD6S0Z7j5LzO/iTlH/1ukfyYHFK/vO8npPRvuO4cGZOUfhWbp/sxOKVveE9J6O9x3HvxIyj8KzdP9mJxWt7zvD6U0f7juHZOZVvHvrMCNh/tQVha2+oxHpHR7/wdxKGbGUwKCdKpsvn+XB4tU94Dj+j/AHPcOS8gZXXAWiWBxTG/lwOLVfeEeO0f7nuHRkjLH6RL9Yf5cNwFX2xeOaO9z9fE9+DMsfnk+n/bicBW9sHG9He6f12nvIssD8op+enesHga3t9/kDjOjvdP67RXk2V9bA/Ok94icFW9tfXYB4jR3u39doxPsWVDSssNTR/lsBSm3YSOeDwVb219dgvC6Nf+N/XaRjY8qAXRZ6rjh7m1ih9/swheBrbNZfXYNraLf9j+u0gzMjW81vWENXT/AIBr0TYVYestjj9dgf8AxfMxt8mW3XYD0L3TYdQxC2avyJq6K6SuZYygUDK8oS3U0YcIEEGlDVzApV63DcHUts3D4zA4VYPh6Ke1JX68yvTcqk6I6Fzz1i35pW0zLXvhNSyOSfoeEc6i28XUb+th6TGxS0TRt0dzLZl7O82XewUeZfDeiQKXaaa8vVG9yaPNqNwQN04apL8l5QR1RNdh4NnP+qFPyDfTH2YHCMnBnH3UWGIs5bkmD7MThGTgyDM3ZSCQbK4I2zR9iBrsPBPnEDdrP6KfW/24OuycEzn/AFsf9F/1v7cTWfMDg3zil3an/Rf9b+3E1nzDcE+cdfdomD/xQf3x/lwNZvcR0mt4XzX3TplrnrJNnEu8GN7fL1LorouDthlmxXGyvc0GVM4B7eiHaF3FIz23S5lgtAkrISaN7V7xcqasWFKBT8HriqeTLqdNyV7gOVu2TSaeRy/XN/Lhbsd0bbyR/wBZpn6Evrz/AComYOD6RS7tB12MD98f5cTMHBvnHxuyD9EryTvGXBBqMS27Sg9KxzB+8X7MTMmozo3bZH6LN+mkQmoxwbtdn12afzGX4xCajHU3abIdNntI9V9uITUZas1s7pWUJbzJSzEVGuG+FvE3Q2F1jhRhDRVxJ3i7Mx7dDe9abTdFPO0w4qAnnIjAv1r6vBHo6mWho9fiyoLJMdE83cv+52ATMNAaS8DrHCFaRgofqah6DHP/AMXQ6/MY3SrcZYs5ABqXGPzY2SODBXZT5GWkb0lUHbSsJcs1SbKtYPolT81fCCA603iUfMTwiWIRLXU6bhrsVRhy0iWJcg2mzEejdpsKp20iIlwezMNIUfMXwghsOJOYY0X6K+ESwSSZxCH0eLgrx8UBIkuYse5jOJyhLrT0ZmoD3p2CLI7Suew3tG819+KLCrcYluwmtvX5GX7UyKam01YfkFKsvprywi2lz2BakOVDTyqxLEuMTJECxLjXCGg9MSxMhl5y1oy47RC3DY5cB9FhzwbkZ7e2GroiANo3EMLJO+WPsS4tpmevyiqZ8AeU2j5Qnn0xz1+tl1eR6Ct/+PT/AOXjIrBMdA88WnMC1XXpT00Irsob3dSOfSdsVNdHkeixcb6Jovmf/YZ3VVqln+M/YI2yOBDaZ2JHGYUtHZSkaCYFgE+VbXUY0cbD4wRWSJFtQ6rvEdHMYL2FaJDAUqOPjEEF7ChY1dcRpFefm0RNg6ZDn2AqhC4g106f6xNYNs7g5ppHBIw6/vjAHZZ9zLC3yviv7BhltEnsN6lt5o/fZFpTuMY3WMbcPkU7Xime01UOSU2UOEvKIQtewJCHKzxMQAkwRRDJEJcFZSSjDk74SQ8WRQsKMOy5zDQTBBbM3HcWetimE6TNb2Ui6lsMtblFMzumhp88/tXH0WZe6OfDPGT6vI9DiVq6JpLp/wCxWZsyOgeeD+YMyrSSf1x1PHNp/rJdXkekrZ6Hh1+LJm6djLkfHbsEb5HnobTP6QpadDbIKQjkerDCMWTEALsNd8UVIBOIggJQymUYg4gEjDSIliE+Tb5bj0hxg4HwMIx0wdbJQunbEGTDG5rXy+XyP7JgoEthu8o+aP32RbcqMf3UmHluP5pO1opm8zVRT1Smgio5RC3LWiXvy7RDXRU0yFMtjCuinJqgXZGklcaXKL/BFOSGzKlJXCSTKgHCpES4xAt6EkUFcNULJjRILGhgDipZxiAsbfuMGlhbjmv1ARdS2Gavyyi50Nw5vy87/wCjxzqX6uf1zHosdloyj1ruZXDpjoHnSyZn0EyUBtf2XjnLLGPqPSSz0Muh/wD0whukjzMk/tD7Mb5HnobTPjCoeWSPKIcqHFSsQB0pEILsa8NeUQQDVsHCPKe0wwCMkuo54Fsgp2Y9Kfl++yKi5Fq3PB7ul6dD+yYKeYJLI3GWfNH76xFm4SxmW6AU8q4RWu9pppxxnqPM1UV6pWgkr9n9WEuO7nnlSTo3vmI2Vgq5VKVht8nyydA5j/WGTZXKVyfkvNhZ8wIi6a6SaAYmpOrRFkbtlbsiJbM3FlO0t1IZSaipw19GIhJXTzLISK1PZpLug0V6jSnVCOKeZcsyGzQxBSwQLabfuOj3ByzJnbSL6Owy4jllBzkxmTPlpp6Zj+Mc6h+qqfW89HpHLR1BdX+oEEdA84Gsx3q0o/rv7LxzX+s7PA9LDPQr6/8A6DG6KPMSvlP4TG+R56ntM8IxiRJPaPIsMVjtzARAXPHRjECds44S8oggEWxca8ZgoAmRINytMIJEJmyxsw2074qkXR2Fg3PHPlsvkf2TCR2ls+SbhLfzP32iLtxTbMyfdFnnyz92mofrRlqco6WGinDtKlPthA979FfCFWY1W0URPKTrVTyqIe+4y6iau0WDNTI5tWJ3tFBxN2pPIKjpiyKvvKpWW41fNHJ1ls7UlurzCDUXkvUwJwGzxjRGyyTMk887A3dBydYHcPPnCROZSEYTboa7tFbpoWGmI1F7SRbWwxK0VvEM14glb1a1pUYHZhGZqxuQ3SkAI/Jkk6qjlgi3zNw3Jlu2BcKVeZh88xfS2GWvyzOcvNVj8o5+s0c7DfqKnX4no9KZYHDroX+oJUCOgecCWYjYyvlG6wfGObL9YurwPTUM9DT633osW6OnudOKYPZaN8jztPaZ3KUlqAEknADEk8QiJpLME9pcc0ZNkVGFpRXnFyqqzUIOCgXa7a6Yz1lOWcZ2VuYplfcwPlGWN8mAKFAZgFGgUNKCNFPkLO+W0iZAZfDnhhjWEyBJKyQ9jQmii8lAxoBjhQ1jkqotb1avxKb55MAZ05DsPk8yZJ3xHXQL1VLVAoa17Y2U3iVJa1mgx1mynTZYVAAamg5BGwsSzIs2WaGhBIHHXp0ccK9hZF+sFNzz/Oy+R/ZMVR2l8uSbch8z99oi3+0q3mUbobe6/wB2n8UZKvKOrhV+H2lKtL1amyGirIz1pa09VCWgLaNLKJJsc8gBam7U1FcK6iRFm4zdBYsiZUaRPlTFFSGWiYAEV4QJO0VFeOCm7lcktUIbrlsW02qqCiJLUJiuOlm9EnWSPmiHlLMWEU4mdgxWy+OwWrQBjqudp64IFtN23KR/2+V8aZ/9GjRR5JkxHLZm2VWx5WY9cc7Cfn1evxZ6HTGWEw66PBAtiI6B50IZinGX8p3CObU/Vx6vM9Lhc9D1F0vwLHuhD3Kvyg7GjfI87DaUzN/KPk88TMNBFaVpXWIrqU1UhZi1Fdsj74alsak1rrrWtYtSVrAtuHy/Ga667YbdYU461++uIQI5NzgnSF81NmKQD74kDkBwiuVOElyV8CaqIcxt8peahJGJ1100iyMecN+YmT7K10gEEdcWNcwq2go2di1wA3uLkxhNXOw995YMypQFul4Y0euGPonTtgyhHahlKWxmvqfMffaIXcNvMk3RH91E/s074x1FeZ1cPLVoN9ZTV0w7dkY4JyYtyIbWQrhJPMTZmAbEVXWNohXnkgxyd2iaZ6lhUkKuC4CtNh8dMFX3hlGLbtsH7XlK8yUxIFDUVwBFKnTBchIx5iBarM7HgyzdFaFVNMTXTBk0yU1a9ztmyWx9IqnxjjzCEuWM5a7OqMAprTScMTtHFBQEbjuZL/2+Ts4Z6XaNVLYY63LZlVufgodor1CObgs6lR9Piz0OnMqNCPR4IGMY6B54J5jNwk+VHXdEc2tliodXmekwGeiqy6X4Fo3Ql9yDimL2GN7POx2mc00QUCW0fRKwRQxbJQIJAunWO+GYiGZUtSATXj8YASCsnhMP64A4norEQW8hVpngMoGIrFohMmEUOGqDYBAM+64YE11/cxXLaWR2FizLYm1oSMaNwgGp6JGmlOuI2mh0mayreY++0Qu4beZLuhyy1qNNSKx5BWsZXyzdf+n7SoSokxaG1jiSrxOwAk8w8aQiyLZ5omZEsiuwvEAAUFTTE4xajJUbiGrZmmapdY1dwoFMcVLd0PqFPCgScrSC1MacE10U/wCYqnBS2myhiJU8479oxLyjMFLrFcMQDhXRWkSysV3vIljKk00q1aaKgYauysOkrBazGTaa6VQ8o/rDNAjdG25gzKZOk8SsaD4zHCL6WwyVvzGZFP8AQl/FHYI5mA2zfT5no/tDlwS6H4EF5eOMdE84Tcym4S/LS/aSObif1FM9JorPR1ddf+pcN0ce4WppDp2mN551bTMkT0avQnj8YsUchG8wrYrMzFRfX0hTHHbq5IWfqq+0kfWdi4ylBBD3SdFDhFLqTewsVOC2gTJ0gM7SyMReGmJTqO9mGdJWuhuXYCrzFcqt4AVYkUFa4EYY0pyVi3WSZXqNoD2xUDADGhpUV7osECgkIR6RFRt8YsEyA9ok0xBrCSHiGMwZh8tVaml1zTjuxT/caFyTY/yH32iG3C7zMM6pijKKX/RIVWP6rqUPUxjNJ+ub4/kfEq2V5aicxTFGowOOllBalf1iYaewqo3udkLds819bMsse23UBFZa3mWrMPJ8uYpDy1mXroAYE4swBIAxJAqaDZDqVlcCpucrdDbLXbUeymzNLVZ0tZ0t1kgFpilpczgA0qVAIrhppQaazhm1bqBPAxTvnbO+S3b1u58rlDzknS5rzSgVQ0u+Au1XvawKG6MRTCHk75lCiouyKkla9NYVB2O5MTVBWwd7TqwzBE2zNI0ybLOyST1ExfS5Jjq/mPrMqtZoqDi8I5uj+TJ9J6L7R/m01+3xBlomG6ToG3ljoHnCbmaeFyTJZ6x4RzcV+fT+t56XQ/6LEL65Jd90eX7gmcTSz9cRvZ5xGWPLuojHXoizcVvaS8lWklwMa6fvjBTQXsLQMoEAF6MpwrhUd8K4ZkUyJY7dS0qoxJNA2nBvhcQirglGWtcsdVyjqhbLeTkdyTOa9dqFUDVEtdgUrRKTaaqadsabFVwjYrWdGG2CrgZFtDCvo7dERkQUzDWluSnwH7Ipksy+D9Vmxn/L/faIm4beZHn1NpbK0vUEskHQQMaHljO161zXrJUkus9nTl6TaUQSpbKRiSwUUFPRFNPLDyzWRRSvF5sCWq0gyJUtfSDO78poq8vBHXFdi7WV7mgbl+VhZxW/LQsoHDIGFdVSIaDsUV7tJoueVc8JxnpvBsry5SGYxZ1xf0bqkNUG4WpgeSLLmZPLMzLP61y51tZzSWrpWq0wJU0JIqDU0B7oWTu0aKd9Qo6mERZImS9Ah0OnfM6sRkibTkV7uSh/+cnolkxop8gxyV6vb4mW5QU3lpSlNfiI5ujvy31noPtG/wCoiv2+LA+UmIoOeOgeeJ+Z7YtxFD2xzcZ+bTfT4o9JoTPD110eDNGz0lX7JMWqipXEmgHCGkxvZ5xGfWrJTmSMZen85LprxGMNrKwjWYrJeQglGM5AcagC8a6PemmuAphayDBnSpagkK9TRiwFOLg1PTDXuLawGy1lJgwCgAaRSgHQNIx1wriMmel2wtvbk4joPERDxsKxjKVrDMSFGOnlhmBCLLMApVD1a4iCxVoVKnSKHjhgBXMuWBbZZDA8B9nwYrnuLIbGazps+G3vELuGvmZFnytbY4/VT2YRll8gGFoGrhASDdFlzXzamWiRMeWoLEEFmNAgJZQNuN0wIq7L/VjDPeQ8vZFaWksMQzywVIHwakgiuJAxryxW4tMt9VwV9wEk2bfKKMC2unBC62J2CGVzO4rcHssTEtHBQBZcqWJcvDG7LVVBPLjXliy18ipFTQ4wjGiycmgREWnUMFkgbKuGSiP/AFX6d6MXJ2pt9BnpLWxMV+5d5mdtmcKnF3mMOj/yu07H2i/V/wDqvEA21rzExuOETM2TQzOQHtjm47JwfT5HpPs9nGtHoXiaLnbLY2OcMcV7CI3y2HnFtM3tstjIGHokVw5u3th9wj5RzJU0gkVoANHGSfCBGwZExXF7DFWwYd8G6FSOz8nvdLEEhactOeFbGQuxKrJouiuinJth484smQspy6HClKYav6QzFR6wTqrdpVh6J4tNMNP/ADETQWhUyYQcYa4AxmTMrbE0YK/ZCSHia0ZxCDGjFtXxhCXyHMnz3CeVzL170V0AH3o46xTUk1sNdCCntKjPWhqpMGMrldWk4O62Gh7lGXlllpUwgI3BJJwBJqjH514fOgxerIdrXp3W1BXOfJ1lcl2MwzS15RLxO9iqihpgDRjUGGkk9hXGVsmR8/ckMZdjEuUykyS7jA1qZYUGijhCpwNdJ54o2SFdS7ZTw+9y5hYUZQRjpvG6KU5x0RG7DRXq3K5JG2KWy6FPLMmrohlsGaPLEZIG028XcmsP2FOlQO+Lp5UX1PuKMGr4un/yXeZVlOeATUHRgQdvFGPAfkrtOn9oHfGvqXcB3YGNpxCbmseG2vBcNuOiOZpHkxfSei+zj9eqv2+ZstmS+6KVDcIVU6DjoMaqzXBtt2y2nntjB263YJEmygrZVlu5Avq3ooMTgDTYNGuKoT1nG0r5Z9PSI+UZxYskEB2YjSCANeztjXFPcNJoIWKiTHoBdFABTXjXsgvIW9xVstqkso0sp5KiJa4LgSyTnw464HlPFDLIDPZUFQphiIFy0xhRh7EnE464JAzmdXytfiv2QJBRq03G5xMepxC7ht5nWeNhZrU7LrCaxqURhxFeMZ6rPQaPwNSpQ147/Ar5yawPCUEffZCxxNN7GNV0ZiFuOPZTKDMoJR1KnatdvPGiM1I5jozpXQ5ZsvT1aWN8YBAFW7gQi6sKV54dZbGVN6z9ZBefnZON078WLC8wOFHrUitcRog3fOK4xvmvgBssZRabUE1vNeY7SFugdECUsgwg28kC0lmsVayNmoyWq4Q6eRXKJ6mEM2LFWZtGXzdye3xZY6XQd8WVsqEup9xVo5a2Npr9y7zIMsHhnm7Iz4Jfgr63mzTbvjp9ncgddrGo5JLzaPnGH6veI52kOQus9B9m3/UTX7fE1q1NWzMf2deP0a6Y2bjhTVptdJSstZR3yUQzM1FbBiThTQK6OaFdksgRg3IJZfsiSRdQMKgHhadOHUImHlJq7afUUN3uVu8TXGlTXnjRYlzUbBmVZpllsu/WeYsxpVd9lsalzRxeANNBOkaowVJz1rwmupkaIFg3O5DJ/mimJ4LoCwoTpIYdkPCtWtnHtWwiV82zuUtz6zKgBtbseJAOysCVXEbogllsKFlPNgqzCUk6Yo0uEY3SdF66MAYeFf3rSfWRS5xGSc1LXNegksuGmYCg5RexPMDBqYyjT2yv1ZhckWTJeaD2Wak15stmoQUSppUbTTshaWK4WVlF252SM7u1i4TNK/Gb2xGncW7yl5fUmadGhdY2COJjfzn2HutCv+jj297Bhkk7PpL4xmOprDokkihu02Fl8YKutjKJwhLar9gz+DkriE+knjFkak+f5lMsNSa5C+Ar8GyxoWX9JPGGdSXtCRwlJZanyG52TEOgKOR18YPDSBxKm/7e8ifgXYR9JPGGVd7xJaOg9l/gO/gF6YFPpoP4oujiVvXzRino3mfyfkMTcjzFFTcIFK0mSydOwGpi6NeEskzHVwNWnFyay6mabncaWFhtModExD3RrxWWHl1HN0Mr4+n1+DM0lZAtFrmuJEsuVoTwpagA4DGYyg6NUYoYqjh6MOEklfYXaVhKWNqNLf4IRlrNO1WWWJk+WEUkLXfJLYmpGCOTqMWUMfh68tSnJNnOlTlFXaBebhpNPxT2iFx6/C7Udj7OP+rt+196Ndt8u5Z5ig1uyiK7bqU7o1WyOPOV6jfT4mSjKRYUK1rq+4ivaaFG2YWnZZmT8ZpLNWgNdXMKbYupUo01aKsYJJLYRy93E1ptFD0xZmLYOWPPK0SQoSdOu4XcQV4uC1QCOSKZ0oS5SDYO5P3QbWqKoWU1K1Z5fCNTWpusB1CM/FILZf4hSsiPlzPy2mUTekih0LL24e+YxOJUm87/ABA1faQsxs7HWbMadNY4qLioCHU1vCgXiBxhKuH1LcHBPnuxWrbCwZXzgsgcss6dNWlQArIBXG6bwUVHLFao1U/woKK52La2wHWXOaVOnCVLk3FxbfCwJ4I2Cu3bGilRqxlrVJ36Nw8Iu92y2TAKrjrPTfEa9xbvMpzxt0xbVMVXoBd1L8BTrEZquHpylrNZnTw2kcTRpqEJWS6F5AMZVm/D6l8Ir4tS5i/0ri/b+S8joylNPvz0L4QOLUuYPpTF+33eR78Izfhnq8IPF6XMD0ni/bfy8jjZQm/DPV4ROLU+YPpPFe2/l5DbZSm/DPV4ROL0+YnpHFe2/kdS3z6Fr7XRQE4UqdAg8XpeyK9I4n22SBlObT/EaHVCn7KKnpDE+2x6yWyYzopdiCyildrCJwMFmkCWNryi1KbaNYzvHuTH4SdIIMW438iXZ3g0Er4+n2/6sotvtsxJN5Z61FAJWBIBNNtdVYw0MPCdFSk/q51dI42pTxU4RSst9ui4Ot9onP5RLZiwlbToAah0n71iYaMb05R3q/yMdXEyq4errpZWtlzvyQHzfPnhxqw6oux35Xahfs+7Y1dTNmtBEyQxU1DSzjyrGiLvFPoOZXi4VpRe6T7zE5Qp2RUm0anBSVmPS57LoPVDqpIqeGgE8mtOY4Xbo1lRo2ccXxk7GOcEpWDsmQB+TArpocG5jriZi2I7TguFCITYEiZVtCGUwoa6a8hgpksysSZtGBGog9BiSktg0YNq4RymoLjHVUiuupgRa5w8HJ7gpmVKBtQAHvH7oOsm7IZ0nFXZqtrUqVvAgirUOmhao6jBtkV3MjzzlE2uadXAxOvzaaNsVzdmaKfJQMseS3ZgKaYyVcTGKbRfGDY5OyY6VwqIFPFQkRwaIdY0gGnaCA7vDGmFARWp0XdtYOQNYmzG8wiBWBwJNMCaEnGIJfMigwRSfkVaz5I2zE9oQGNf1WatnvNpIRfhOB0Kzd0Lj3ag+w3/AGejfHRfMn3W8TNrbJ4RauBIBHECMYx0Z/haq5jfpPDvhpVemwxlSbfe1ONDzmI5C7MO6Hw0HHgoPdHwSOfO3Faj55RXewdkI+fTn7DFuMX4L+t4NBu2Nh29zNlyKK2VPisOgkd0PQzpR6ijSStjKn/JmRbziRxkQpoiiU1iojE+lQ0GuvfAFltD2TjTA7BXmjVT2HMq8pk0zgNsPrJFdgflC0pStKHl080K5XCkVa32tjeBOGyBYJAliEntNFBZEuZMLEE4mkIaEg5mbjaD8m/XSDDaJXygaokqkhTpJw1Y48XJF5hKLlHJ++WuYT+qPqLHI0jiNR2N+Hh6iYbyPkW8xYDACg4zrpHna2Jy1b57TQTZ+RQQcIzxxTTIZ1nXkreZgIFA1emPT6OxPCws9qKpIhWJJWBUG8NZJ08miOkUybI9vlNMYnhEVoDjdBpo4ol87C7h+falNEB9HUNGAp3wyFIBhgBXNda2uQP2gPRj3QN4XyWaPn69Ukj9dj0KR/FFWkfye0632aX9W/8Ai+9FFbKJr6K4HCoU9oxhKeD1c1J/IWvpjhG1KmmutgvKFsLkgqoJNTdAFTyDDXF8KOrLWbbZhrYzhKfBxgoq98r+LIeR8J8vl7QYTFr8GQ+iHbG0+vwZteaqVsyfPH12hMK70Yj6YVsZU6/BGdixqrNrxOOqAyyLdhaoBoAiJgkh+yNwjyRqpHNrK0mIt8ygNcMIaW0qK07wAkGccTAIclCEqbTXQXqj9IrL0iw5jr7q/dv/AAw8OUV4jkGpvhJTl74vRgC2beRpZO+FQWbXTZh3RmlTi5t2L1J6iRdZUhQKUHRFnBx3oquxmfk2U1ay15hQ9IjLV0fhZp3prsVn8rDxqzWxmYbq2ayGztMlqymUQ5qQQR6JA1j0q/NjPhsHCjO9NNK1rMs4ZvaYxKcr6IHCjoSsgpayuHPKAshUYEkYtTRUmp0Rjctad0Pq2QNEhWJZQObVDxqOLzI4J7CJPs5XkjTGVyvVC2ZiVtsgfrE9CMYdbUJLksvefTYyB8of/nGfSPIiuk7f2byq1Jc0fEz1jSNh5+4MtTcKIQ9ko+el/GHhFGJV6Uuo2aNdsXTf7kblmb/lxxM/bXvjPg/yV9bzXppf1kuzuKBagQ7g6mI0bCRBltDTV4rsIk6eo148VYCHcWxqRbxfIA1eEbKKyOVicpsjZQmknHZFk0Z0DWhBiDOWuiAEfs0uK6m014fkD7S4rNKQezFX3V+7f+GHp8opxH5Zp7/4K8p7Y0I55cc17u8pWgw28cJZXLLOyD4OyCIdiEIWVLPflsKAgjGtKU11rqgWsMs8j5xzqydLa1TfJ1QSqgLdoFqFF4qBqvVjn1MXDWyPS0NE1nSWsgtmzkaXPlcMtviMVZQQMRiDo0EEGORjMXOlNaiyayMVTDOEnCe1HJmb8sI0+ym8FJvoSKMFxYAjQwxho4ybkqdZWvsf1uKXR1btEbLFhkGSs+W6lDdvAkXlvYDlxwMaqFWqqjpzWa+Ykoq1yLmhZAttl8QY/VI746tGWs0ZqytEsOfr+clcSMekj7MJj85U10+R2NAerRxE+aPgzPRWNh58hWkcKAyDViakyX8dfaEVVVenLqfcX4R2r03+6PejdsyDWQ3FMPsoYyYF3ortOrp6NsX2IoOWbQBPnDEkTHHQxEPLaLRj6i6kBrQ1TWFRo1RiQp3zlUxvo7EcPFfmSF20YDkhpmdA9orHI4QmIkQm2ZdMV1dptw2cR8pFZpsG8xJR8r0e8f8AhhoP1irExfB36TTpiebXnjRc5tig5wyl36ZV2GIwGrgjjjk4ipUVVpHsNH0aDw0HLbbo5wfJW7is6avxTTseK1Vq/VzVLD4bo+QdydnVaZNLttnEDU9xx9djDqvWRnngcFLal2OwaynuhCdK3ubUgijUZUDcoBrTirDTrTnHVkn2ZFFDBUKFTXjJdF87FNnWuSSSHujUCVNOe9GTgHuT+B2eP00s2viIS3SR+UFeIgHpDRHh57r/AAKJ4zDyd3q360ek5WkLeAb0xRqPQEaMQMDE4tN2unl0FVTE4WT1pOIwWsmwczD7MalGv0mV1MD+35+YSzNlyfLF3quCMTjXWo+CNsbcO5uXrnG0jDDxhekybnu/nhxSh1s8Li861NdJr0StXAYmXRb5PzKk6ikbTzwJt6UNYDCQpLUZTsIPWIrkrpoek7Ti+ld5u+YWMqaP2naq+EYMB+V2nd+0K/qYv9viylZ0WIi1T6CtXY9JrFstpVh5LUXUgQ0jbgIU0XJaZIICzQAQwN2rGpxKnDlBjTQq3eqk8t+44OKf4skKTJgal404h/xGlq5RewWsOZ2+DzcmY/6xBoOc4RVOtRp8poF2RpmYzg+cZZYGFBwnrswwHSYzccc1+FFvpeS+INbmBuWckJImBUDUugksakmp8ISM5Szk0+rYdHBu8H1kG4Bphm2boWvmWLMRAbT8xu6DTWYmNnenZGkunAEaTkmRZ2y/dc743cIqltOhR/LRDkWAU4WmEzGchb2JdkEFwPaXAJEQNiPfrDFLkriGEERsQhxiWBrIfrDALfuaLW0udks9ZHhBhyhK79UmZ7NWe/EiDtP8UZ6+eKgujzO3gnq6IrPndv8AUrCbI2HnmR7cvBrsggAjCFsS9jetzo1WdyoekN4RzMByZLpPR/aDOpTlzxKznjZj5XNxpj3A98XT5TM+Hf4UerxAgsg5YQ0ORYM07Z7qskl1TegzVvAUN4M1DXDTBcVqOTb7PA4+Nh+LfnRqaGxyRWtllnaN7rza4oSUla05GS3UQbfnlZlFFZ5p2KKDnJp3xZDD1f7IRj0vNgfWZ/lzOeY7MEVZak1wxbpPhF6wnvJOXd8AKKAQq4N4liTpJNekw0oqOSR0MLlFjbylAxHTCGm7CuY0lPLODp3t8B82HhtKsS3wZpM1OAv32xec4yvL4XyufUit89gimW06NJPURCZYW41gZa5xaqpo1nb/AEiDqNtoLmyKaYKQknkeFmLYqCaaaY88NrRjk2Y5pvNEd8DQ1GowdquiSkJ3ogwU01cVZOwsGCOXfcwHnJ52Kg6S3hDUuUJX2I9nfNrPm0xoUH1UMZp54tdCO3BauhX0y8V5FYtFrC6qnipTpjY2efIU61gg7YFyEFniXA1kbpuYPUTONJR9rxjmYLKU10+Z6TTedKjLo8EDc+JdLW/HdP1Fi6fKZjwz/CXb3lfCwhpOGVQo3HF9B5nPx0bpMnHijacw4WiBBtqBLGEkMkMG0FRxxmqNN5HRw1NqPrERpjNtMVmqyRZ9zuQfK6n82+HOsPDaZcU/UNRmJwRF5zjKs4ZKm0zqgemYzyfrHUop6iAz2FePk1Qty67PTUNKKABBK30gW0jhY6jqh4sqqR1kMLOKveQlTjiDTbBcIzVpK5mm9XYRrXNLEE7PvWHjlkVTW86bW+9qhPBqTSg7dNITgoqWvbMaEnsGt8hxzQty1arPbjUdAJ74eltZXX3AjPe0XZsw7ZtPorTujJtxUuryO7V9XQ9Nc8v+wMkWiW643RykRtTueeaaAlsKhjdNRxQrCaNacjyJuLylr8IEqekUrzxBS17nMsJNmIK0EoAV2KwA7Y52GyrVF0nodJPWwNCXR4EXP9ALVyqp6qd0XVOUY8K/wl1srgitm2I6r4aP+YaErNFVanrxaF78OWNjrwRy44Oq9qscacOKK3iG9hfHBxXKdyHaGrWhoTripyb2lyhGOxEQWYaTUwLDax0U1CkQDZZdz4e6/wB2/asPDaZ8RyTSyuAi4wmT5fPumf8AHbtjNPadeivw11AxplBWFLbAq1WgmGRHFIHTBDozyI408xi2JhqMjzTEQs9iPUwHPEZIbRNIBaaXuXy/MTTtmdirFlLeU19qKjns9WbjmzOpmEY6eeImzu4/1dHYePb8v5KvdjWcE6q10QRTWyNQgEDuYLe6yNstuopHPpZYma+tx38V62jKT5n5i90OT7oQ7ZY9p40T5Rhwr9S3T4FW3vDAxW0bYMSoMKWZCcYAWR6GuwQyKpWOEQ6KJMTdgldxLLyQQXLLueD3Xo/Jv2rDR2lNfkGllcItMZkWXz7pn/KP2mM8tp16PIXUArUcDCWLkwa5h0CTGGaHRmmNygCTyGLUYZkWYtYgktiPMugbBEewaHKE3YQsNU3NpVLLXa7eHdFtIorcoz7Og3mXjLt0kHvjHhs6lR9Pmd7TDtQw8P2+CAgkmNhwR6VZyIFiGqS1Fce3whhQvmaLttUbVcdVe6OclbFvq8jvyetoqPRLxYQ3RpFXlNqCmvMf6xdVaUlcx4KLlGTW4q2TMjTJx4A4I0sfRHKdvFCJOTyNU6saUfWLbk7NCUorMvOeUgHmGPXFypJHPnjaj2ZBmRmup9GRLUbWVe8Vh9RcxQ61R7ZP4kLKmaypiZUunwlUU6tETUXMRVp87K5a83pZ9EFTxEnqMTUQ6ry3lZyhYWlvdPMRrEVtWNEJqSuQysAfaWfc4Hus/JP2pDR2lFfkmmFcItMZjuXlraZ/ysz2zGeSzOtSfqLqBFsTCkSw6YMmyoZAbZCmCGRRJisnWV5jXUUsxBwGnAVMWJGGckQRpgiXFzFNYEh4bRd3XSFLTVsxVu2BT8dvrNFtPYZ6mcjPLfZ3a4AKi6NWvljDgnlJ87O/p63CU480RuXk5gNEbbnBJFnsVTs5YgLGizJcvSKba6RDAHM3po8ukka6j6r/ANI508sWuleZ3qPraLmuaXkH8/UqJXz/AOGBjLrVaJoaz14vZl4lpzYsqCxyVABUoGPGzYseWpPRGymrRSOVinetLrCqSlX0VAhzONW2ZNAG9IrE/CNAB3wSCJlnmTEF5zLbWEusp5b6YjogEAFuzYmYlJitrulLtecGnUIhCg5wZOcuEmDeiA1NdTs1UwFYDQyk7WRUpdakHV0RVM04e+ZbdzhfdZ+Sf2kiQ2jYjkmmhYtMZkWXLOxtE+g0zZnttGKdaCk1c79HCVJU4tLciI+TyRip6YnDQ5xuK1eYjtkbiPVE4aHOK8LVe4G2vJoB5OuLoST2GKvCUE1JWJ2aVhEu0oxYAAN6RoMQRieeNMdpy55gG15GYO2I0nt2wL5h3DdosDVBFMAOyhiSaZI5HBZn2RXc05PM1LIdnZMmCgx3lyBtJDECLYv1blCV6iXSFsyskSpthQTFBqzkHQcGI9LmjDg1+GdfTj/q2uZLuIOWMyMSyMafBNOo07Y13OQVm25BMocIMp46Y8hpDXCS5rhRQCg2aoZsrRNzRtFbZK1YsPqkxiq5YmPSmdrDZ6OqrmafcWrPtKy5fxiOkQmMy1X0h0NnKpHoG8y84d7liW4N0GgOw6x3xfSnlYz4uheWsi/Sp6sKgikX3OcxyCA9EINzZyqMSIDYUrmXbpk688tRgaEtyah1mKZTtkaqFByz3FGEqkV3NmpYtG5uvutvkn9pIeG0zYnkGmqsXGJmaZTSs6b8d/aMcSqrzfWz2+GdqEOpdxGAhUWs5ciEuQrXZgzqGFR0ccaaUmoO205OkYKUo32Gj5CsUhpY8xLG3gL4Yx4vF169PE2qVZ26Hn8Lo5M6aWxAXOXI9ml2iQwlot6/VaC6xF0rVdGtuqOhgcfiquHqxU3KzVm9tnf+BI0YtrIKzcnyZkkkSgGAqCoA0ckc+hiKtKtqzlJ9uzpzHnBbjKcrSQJr0AEe8wrbpq5VY0RU3vJqk6pC9JUeMapO1NvoZXh46+IiueS7wvmfJu2Gz1oKqTx4sxijCq1JGrS0tbGVOvwDE1uCScdmyLzngm0y1fBgCDpBxHJTXEIZ1aEJw0cUWiDWSJ1y0S6HFZksk8RcAjoB6Y52KlatDr7z0Wi6beDrX3p/JM1nK2TknqFZitDUEUONKRpq041FZs5eErzw8nKKvdWBcnNhENRNbHSCooevTxwtOioZXL6+MdXPUs+sJyLEEpSY3QMeasW2XOYpXe4KSbXQYkno8YbIr1JcwtrYvH1RMiajItra8Dca4T766GI+LU0ELJXWTLKdou8o3XNexXLRmmjklpzEnSSoJPLVozcVzvrZnT9J+rq8Grdf8EF8wpVf8ZvoL9qLlSS2syTxUnsiTs381Fss3fVml6qVoVA0lTWoJ2QyikU1KkpqzRY1bTDFNgFMzWlszMZj8Ik0oMKmu2MzwsW22zrQ0rUjFRUVkrHvxSk/DmdUDicOdh9L1vZQpc0pHwpnSIPFKfOwPS1fmR180LORQ3/pCo6oeOHhHYU1cfWqKzSCGT8ly5IopcjjYeEZa+icLWlryTv1mV1ar2jeUsjSJ7BpikldBD0prwwh8No7D4dNU1t253HVWqo6qQuVZZaLdGA42/pEejsI5azgri/jMFTs3rCaky0JOsufGNiUErJAVKt0gnPSZLWxFEYYGUoFR6ImS+P4KmKcRJKlLqN2jsLU41Btbw/mZPWdYpQWtZYuMP1gO8UPPC4SalSVt2Qml6E6WKlrf3Zrqf1Yl2qTdwBIA1Y9W2NJzCIssmooD4QCFezqzbajTZejSy7NpXi4tUOmLsKZKlqGvEFjhrI0cYjgYly4aWexnvsBq8Tgoq145+IYGXG/aj99Mh+HnziPBw32+Bw5fYa5vrWgcYqc/cFYKm9y+B0Zwttm+sPhB4zPn7vInEafMvh/Ir8Y32zPWf0icZnz9wOIU+ZfD+RX4yvtm+s/2xONT5+4Ho+n0fD+TozmfbM9Z/ticanzv5eRPR1Po+H8nDnK+2Z6z/bB41Pn7vIi0fT6Ph/In8ZX2zfWn7MDjc+d/LyG9HU+j4fyKGcz/tPWt4RONz+reQPRtPo+H8iGznf9p65+4QONz+reQfRtPo+H8iBnJMP53103xicbqc7+uwPo6kub4HDnA+2Z66d9qDxqfO/j/AeIUuj4IT+HX/W9bP8AtwOMz6fiHiNP6S8jn4dfZ9ed9uBxmXT8WTiNP6S8jn4df4K85mHteBxiX035k4lT+reRw5ac+9lc6k9pg8PL6v5k4pDp+uwQ2Wn1LK9WsR1pdAVhYdPxPDL04aN7HJLl+ERV5dAHg6T23+LGZuWpzCjMpFa0KSyK86wHVk8nYaOGpxd0rdr8y7bl7sy2gmmmWBgAK8InQBqjdgP7uw4On2r011+BciLx2U4u8x0DzpHnSgDqx0murviEGcq2TfJTS63bwIrEIZtOzUtYYhZasB76+oHRpjn1sG5zcr7T0GE01CjRjTcG2uoaObFt/ML61Ir4i/aNH3gp+w/ihJzXtp/ID1suJxB85F9oKXsP5C1zWt36OPWyvGJxGXOD7wUvYfyOrmnbjos49bK8YHEJc4fvBS9h/I7+Klu/MD1svxicQlzh+8FH2H8j34p279GHrZX2onEJc6B94aPsP5DT5s26tPJv9WV9qJxCXOH7w0vYfyGfxfttQPJtOH+LJ1fOgcQl7QfvFR9h/IUM3Lcf/G/1ZXjE9Hv2ifeKl7D+Q/MzTtlAVlKSdI3xBTnqaxPR79r5A+8cPdv4nFzRt5/ISxyzl7hBWj/3Af2ih7t/FDwzJyh+aleuH2Yb0f8Au+Qj+0S3U/mO/iVb6HzdnHLNbV+7huILnEf2gfu/meTMK3HSbMvz5h/giej17RPvDP3fz/gkLud2v87Zh6w90FaPjziv7QVPdr4ihuc2rDz0gfMc/wAQhuIQ52I9P1vYXzHZW5tPOm0yhySW/mQVgYCPTuI3Rj8x1dzOdrtSc0nxcw3EqYj03iv2/D+RK7mzVo1pZdnm5eOqoo2HPticSpA9NYvo+H8luzfyGLLKuJUsfSmYVdqYYVIGFNEX0qUaatEw4jFVcQ9ao72J6Ma8KpOutOWopFpnOtTT3DliEP/Z">
            <a:hlinkClick r:id="rId2"/>
          </p:cNvPr>
          <p:cNvSpPr>
            <a:spLocks noChangeAspect="1" noChangeArrowheads="1"/>
          </p:cNvSpPr>
          <p:nvPr/>
        </p:nvSpPr>
        <p:spPr bwMode="auto">
          <a:xfrm>
            <a:off x="53975" y="-1951038"/>
            <a:ext cx="2981325" cy="40767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76804" name="AutoShape 4" descr="data:image/jpeg;base64,/9j/4AAQSkZJRgABAQAAAQABAAD/2wCEAAkGBxQTEhQUExQUFRQWGRkYGBUYGBUcGBcUFxgXFhcYFxgYHCggHBolHBcVITEhJSkrLi4uFx8zODMsNygtLiwBCgoKDg0OGxAQGywkHyQsLCwsLCwsLCwsLCwsLCwsLCwsLCwsLCwsLCwsLCwsLCwsLCwsLCwsLCwsLCwsLCwsLP/AABEIAQcAwAMBEQACEQEDEQH/xAAcAAABBQEBAQAAAAAAAAAAAAAFAgMEBgcBAAj/xABREAACAAMDBQsFCgwFBQEAAAABAgADEQQSIQUGMUFRBxMiYXGBkaGxwdEUIzKTsiRCUnJzgpKi0vAVFkNTVGJjg8LT4eMzNKPi8RclRGSzdP/EABoBAAIDAQEAAAAAAAAAAAAAAAECAAMEBQb/xABAEQACAQICBAoHBwQCAwEAAAAAAQIDEQQhBRIxQRMUMlFhcYGxwdEVIlJTkaHwBhYjMzRi4SRCQ7Jy0iWCwjX/2gAMAwEAAhEDEQA/AJ+UssWtp5s8ob7cY3VpLvACmJZiK6RGPESr1cTOEGsj0WGw+Ao4KnXrRd5Lc3t+I9MmZXdlcyuEuhqWao64HFsY3dzX12AWI0OlbUl8/MijIuUipTekukkkHeNJ0xFhcWndTX12BeM0R7p/XaSxkvK5VV4N1RdUEyTRdlaVpBeFxb/yL67BeO6IX+F/XadlZEyqKAGWKGtL0vA6j6EBYTFL/Ivn5BeP0T7l/XaOTMjZXb0nQ462Uio0Yb3A4piV/kXz8icf0V7l/Xacm5tZVfBmkkcbD+VE4pifed5FpHRa/wAD+XmNHMvKJ0+T142H8mDxSv7zvD6S0Z7j5LzO/iTlH/1ukfyYHFK/vO8npPRvuO4cGZOUfhWbp/sxOKVveE9J6O9x3HvxIyj8KzdP9mJxWt7zvD6U0f7juHZOZVvHvrMCNh/tQVha2+oxHpHR7/wdxKGbGUwKCdKpsvn+XB4tU94Dj+j/AHPcOS8gZXXAWiWBxTG/lwOLVfeEeO0f7nuHRkjLH6RL9Yf5cNwFX2xeOaO9z9fE9+DMsfnk+n/bicBW9sHG9He6f12nvIssD8op+enesHga3t9/kDjOjvdP67RXk2V9bA/Ok94icFW9tfXYB4jR3u39doxPsWVDSssNTR/lsBSm3YSOeDwVb219dgvC6Nf+N/XaRjY8qAXRZ6rjh7m1ih9/swheBrbNZfXYNraLf9j+u0gzMjW81vWENXT/AIBr0TYVYestjj9dgf8AxfMxt8mW3XYD0L3TYdQxC2avyJq6K6SuZYygUDK8oS3U0YcIEEGlDVzApV63DcHUts3D4zA4VYPh6Ke1JX68yvTcqk6I6Fzz1i35pW0zLXvhNSyOSfoeEc6i28XUb+th6TGxS0TRt0dzLZl7O82XewUeZfDeiQKXaaa8vVG9yaPNqNwQN04apL8l5QR1RNdh4NnP+qFPyDfTH2YHCMnBnH3UWGIs5bkmD7MThGTgyDM3ZSCQbK4I2zR9iBrsPBPnEDdrP6KfW/24OuycEzn/AFsf9F/1v7cTWfMDg3zil3an/Rf9b+3E1nzDcE+cdfdomD/xQf3x/lwNZvcR0mt4XzX3TplrnrJNnEu8GN7fL1LorouDthlmxXGyvc0GVM4B7eiHaF3FIz23S5lgtAkrISaN7V7xcqasWFKBT8HriqeTLqdNyV7gOVu2TSaeRy/XN/Lhbsd0bbyR/wBZpn6Evrz/AComYOD6RS7tB12MD98f5cTMHBvnHxuyD9EryTvGXBBqMS27Sg9KxzB+8X7MTMmozo3bZH6LN+mkQmoxwbtdn12afzGX4xCajHU3abIdNntI9V9uITUZas1s7pWUJbzJSzEVGuG+FvE3Q2F1jhRhDRVxJ3i7Mx7dDe9abTdFPO0w4qAnnIjAv1r6vBHo6mWho9fiyoLJMdE83cv+52ATMNAaS8DrHCFaRgofqah6DHP/AMXQ6/MY3SrcZYs5ABqXGPzY2SODBXZT5GWkb0lUHbSsJcs1SbKtYPolT81fCCA603iUfMTwiWIRLXU6bhrsVRhy0iWJcg2mzEejdpsKp20iIlwezMNIUfMXwghsOJOYY0X6K+ESwSSZxCH0eLgrx8UBIkuYse5jOJyhLrT0ZmoD3p2CLI7Suew3tG819+KLCrcYluwmtvX5GX7UyKam01YfkFKsvprywi2lz2BakOVDTyqxLEuMTJECxLjXCGg9MSxMhl5y1oy47RC3DY5cB9FhzwbkZ7e2GroiANo3EMLJO+WPsS4tpmevyiqZ8AeU2j5Qnn0xz1+tl1eR6Ct/+PT/AOXjIrBMdA88WnMC1XXpT00Irsob3dSOfSdsVNdHkeixcb6Jovmf/YZ3VVqln+M/YI2yOBDaZ2JHGYUtHZSkaCYFgE+VbXUY0cbD4wRWSJFtQ6rvEdHMYL2FaJDAUqOPjEEF7ChY1dcRpFefm0RNg6ZDn2AqhC4g106f6xNYNs7g5ppHBIw6/vjAHZZ9zLC3yviv7BhltEnsN6lt5o/fZFpTuMY3WMbcPkU7Xime01UOSU2UOEvKIQtewJCHKzxMQAkwRRDJEJcFZSSjDk74SQ8WRQsKMOy5zDQTBBbM3HcWetimE6TNb2Ui6lsMtblFMzumhp88/tXH0WZe6OfDPGT6vI9DiVq6JpLp/wCxWZsyOgeeD+YMyrSSf1x1PHNp/rJdXkekrZ6Hh1+LJm6djLkfHbsEb5HnobTP6QpadDbIKQjkerDCMWTEALsNd8UVIBOIggJQymUYg4gEjDSIliE+Tb5bj0hxg4HwMIx0wdbJQunbEGTDG5rXy+XyP7JgoEthu8o+aP32RbcqMf3UmHluP5pO1opm8zVRT1Smgio5RC3LWiXvy7RDXRU0yFMtjCuinJqgXZGklcaXKL/BFOSGzKlJXCSTKgHCpES4xAt6EkUFcNULJjRILGhgDipZxiAsbfuMGlhbjmv1ARdS2Gavyyi50Nw5vy87/wCjxzqX6uf1zHosdloyj1ruZXDpjoHnSyZn0EyUBtf2XjnLLGPqPSSz0Muh/wD0whukjzMk/tD7Mb5HnobTPjCoeWSPKIcqHFSsQB0pEILsa8NeUQQDVsHCPKe0wwCMkuo54Fsgp2Y9Kfl++yKi5Fq3PB7ul6dD+yYKeYJLI3GWfNH76xFm4SxmW6AU8q4RWu9pppxxnqPM1UV6pWgkr9n9WEuO7nnlSTo3vmI2Vgq5VKVht8nyydA5j/WGTZXKVyfkvNhZ8wIi6a6SaAYmpOrRFkbtlbsiJbM3FlO0t1IZSaipw19GIhJXTzLISK1PZpLug0V6jSnVCOKeZcsyGzQxBSwQLabfuOj3ByzJnbSL6Owy4jllBzkxmTPlpp6Zj+Mc6h+qqfW89HpHLR1BdX+oEEdA84Gsx3q0o/rv7LxzX+s7PA9LDPQr6/8A6DG6KPMSvlP4TG+R56ntM8IxiRJPaPIsMVjtzARAXPHRjECds44S8oggEWxca8ZgoAmRINytMIJEJmyxsw2074qkXR2Fg3PHPlsvkf2TCR2ls+SbhLfzP32iLtxTbMyfdFnnyz92mofrRlqco6WGinDtKlPthA979FfCFWY1W0URPKTrVTyqIe+4y6iau0WDNTI5tWJ3tFBxN2pPIKjpiyKvvKpWW41fNHJ1ls7UlurzCDUXkvUwJwGzxjRGyyTMk887A3dBydYHcPPnCROZSEYTboa7tFbpoWGmI1F7SRbWwxK0VvEM14glb1a1pUYHZhGZqxuQ3SkAI/Jkk6qjlgi3zNw3Jlu2BcKVeZh88xfS2GWvyzOcvNVj8o5+s0c7DfqKnX4no9KZYHDroX+oJUCOgecCWYjYyvlG6wfGObL9YurwPTUM9DT633osW6OnudOKYPZaN8jztPaZ3KUlqAEknADEk8QiJpLME9pcc0ZNkVGFpRXnFyqqzUIOCgXa7a6Yz1lOWcZ2VuYplfcwPlGWN8mAKFAZgFGgUNKCNFPkLO+W0iZAZfDnhhjWEyBJKyQ9jQmii8lAxoBjhQ1jkqotb1avxKb55MAZ05DsPk8yZJ3xHXQL1VLVAoa17Y2U3iVJa1mgx1mynTZYVAAamg5BGwsSzIs2WaGhBIHHXp0ccK9hZF+sFNzz/Oy+R/ZMVR2l8uSbch8z99oi3+0q3mUbobe6/wB2n8UZKvKOrhV+H2lKtL1amyGirIz1pa09VCWgLaNLKJJsc8gBam7U1FcK6iRFm4zdBYsiZUaRPlTFFSGWiYAEV4QJO0VFeOCm7lcktUIbrlsW02qqCiJLUJiuOlm9EnWSPmiHlLMWEU4mdgxWy+OwWrQBjqudp64IFtN23KR/2+V8aZ/9GjRR5JkxHLZm2VWx5WY9cc7Cfn1evxZ6HTGWEw66PBAtiI6B50IZinGX8p3CObU/Vx6vM9Lhc9D1F0vwLHuhD3Kvyg7GjfI87DaUzN/KPk88TMNBFaVpXWIrqU1UhZi1Fdsj74alsak1rrrWtYtSVrAtuHy/Ga667YbdYU461++uIQI5NzgnSF81NmKQD74kDkBwiuVOElyV8CaqIcxt8peahJGJ1100iyMecN+YmT7K10gEEdcWNcwq2go2di1wA3uLkxhNXOw995YMypQFul4Y0euGPonTtgyhHahlKWxmvqfMffaIXcNvMk3RH91E/s074x1FeZ1cPLVoN9ZTV0w7dkY4JyYtyIbWQrhJPMTZmAbEVXWNohXnkgxyd2iaZ6lhUkKuC4CtNh8dMFX3hlGLbtsH7XlK8yUxIFDUVwBFKnTBchIx5iBarM7HgyzdFaFVNMTXTBk0yU1a9ztmyWx9IqnxjjzCEuWM5a7OqMAprTScMTtHFBQEbjuZL/2+Ts4Z6XaNVLYY63LZlVufgodor1CObgs6lR9Piz0OnMqNCPR4IGMY6B54J5jNwk+VHXdEc2tliodXmekwGeiqy6X4Fo3Ql9yDimL2GN7POx2mc00QUCW0fRKwRQxbJQIJAunWO+GYiGZUtSATXj8YASCsnhMP64A4norEQW8hVpngMoGIrFohMmEUOGqDYBAM+64YE11/cxXLaWR2FizLYm1oSMaNwgGp6JGmlOuI2mh0mayreY++0Qu4beZLuhyy1qNNSKx5BWsZXyzdf+n7SoSokxaG1jiSrxOwAk8w8aQiyLZ5omZEsiuwvEAAUFTTE4xajJUbiGrZmmapdY1dwoFMcVLd0PqFPCgScrSC1MacE10U/wCYqnBS2myhiJU8479oxLyjMFLrFcMQDhXRWkSysV3vIljKk00q1aaKgYauysOkrBazGTaa6VQ8o/rDNAjdG25gzKZOk8SsaD4zHCL6WwyVvzGZFP8AQl/FHYI5mA2zfT5no/tDlwS6H4EF5eOMdE84Tcym4S/LS/aSObif1FM9JorPR1ddf+pcN0ce4WppDp2mN551bTMkT0avQnj8YsUchG8wrYrMzFRfX0hTHHbq5IWfqq+0kfWdi4ylBBD3SdFDhFLqTewsVOC2gTJ0gM7SyMReGmJTqO9mGdJWuhuXYCrzFcqt4AVYkUFa4EYY0pyVi3WSZXqNoD2xUDADGhpUV7osECgkIR6RFRt8YsEyA9ok0xBrCSHiGMwZh8tVaml1zTjuxT/caFyTY/yH32iG3C7zMM6pijKKX/RIVWP6rqUPUxjNJ+ub4/kfEq2V5aicxTFGowOOllBalf1iYaewqo3udkLds819bMsse23UBFZa3mWrMPJ8uYpDy1mXroAYE4swBIAxJAqaDZDqVlcCpucrdDbLXbUeymzNLVZ0tZ0t1kgFpilpczgA0qVAIrhppQaazhm1bqBPAxTvnbO+S3b1u58rlDzknS5rzSgVQ0u+Au1XvawKG6MRTCHk75lCiouyKkla9NYVB2O5MTVBWwd7TqwzBE2zNI0ybLOyST1ExfS5Jjq/mPrMqtZoqDi8I5uj+TJ9J6L7R/m01+3xBlomG6ToG3ljoHnCbmaeFyTJZ6x4RzcV+fT+t56XQ/6LEL65Jd90eX7gmcTSz9cRvZ5xGWPLuojHXoizcVvaS8lWklwMa6fvjBTQXsLQMoEAF6MpwrhUd8K4ZkUyJY7dS0qoxJNA2nBvhcQirglGWtcsdVyjqhbLeTkdyTOa9dqFUDVEtdgUrRKTaaqadsabFVwjYrWdGG2CrgZFtDCvo7dERkQUzDWluSnwH7Ipksy+D9Vmxn/L/faIm4beZHn1NpbK0vUEskHQQMaHljO161zXrJUkus9nTl6TaUQSpbKRiSwUUFPRFNPLDyzWRRSvF5sCWq0gyJUtfSDO78poq8vBHXFdi7WV7mgbl+VhZxW/LQsoHDIGFdVSIaDsUV7tJoueVc8JxnpvBsry5SGYxZ1xf0bqkNUG4WpgeSLLmZPLMzLP61y51tZzSWrpWq0wJU0JIqDU0B7oWTu0aKd9Qo6mERZImS9Ah0OnfM6sRkibTkV7uSh/+cnolkxop8gxyV6vb4mW5QU3lpSlNfiI5ujvy31noPtG/wCoiv2+LA+UmIoOeOgeeJ+Z7YtxFD2xzcZ+bTfT4o9JoTPD110eDNGz0lX7JMWqipXEmgHCGkxvZ5xGfWrJTmSMZen85LprxGMNrKwjWYrJeQglGM5AcagC8a6PemmuAphayDBnSpagkK9TRiwFOLg1PTDXuLawGy1lJgwCgAaRSgHQNIx1wriMmel2wtvbk4joPERDxsKxjKVrDMSFGOnlhmBCLLMApVD1a4iCxVoVKnSKHjhgBXMuWBbZZDA8B9nwYrnuLIbGazps+G3vELuGvmZFnytbY4/VT2YRll8gGFoGrhASDdFlzXzamWiRMeWoLEEFmNAgJZQNuN0wIq7L/VjDPeQ8vZFaWksMQzywVIHwakgiuJAxryxW4tMt9VwV9wEk2bfKKMC2unBC62J2CGVzO4rcHssTEtHBQBZcqWJcvDG7LVVBPLjXliy18ipFTQ4wjGiycmgREWnUMFkgbKuGSiP/AFX6d6MXJ2pt9BnpLWxMV+5d5mdtmcKnF3mMOj/yu07H2i/V/wDqvEA21rzExuOETM2TQzOQHtjm47JwfT5HpPs9nGtHoXiaLnbLY2OcMcV7CI3y2HnFtM3tstjIGHokVw5u3th9wj5RzJU0gkVoANHGSfCBGwZExXF7DFWwYd8G6FSOz8nvdLEEhactOeFbGQuxKrJouiuinJth484smQspy6HClKYav6QzFR6wTqrdpVh6J4tNMNP/ADETQWhUyYQcYa4AxmTMrbE0YK/ZCSHia0ZxCDGjFtXxhCXyHMnz3CeVzL170V0AH3o46xTUk1sNdCCntKjPWhqpMGMrldWk4O62Gh7lGXlllpUwgI3BJJwBJqjH514fOgxerIdrXp3W1BXOfJ1lcl2MwzS15RLxO9iqihpgDRjUGGkk9hXGVsmR8/ckMZdjEuUykyS7jA1qZYUGijhCpwNdJ54o2SFdS7ZTw+9y5hYUZQRjpvG6KU5x0RG7DRXq3K5JG2KWy6FPLMmrohlsGaPLEZIG028XcmsP2FOlQO+Lp5UX1PuKMGr4un/yXeZVlOeATUHRgQdvFGPAfkrtOn9oHfGvqXcB3YGNpxCbmseG2vBcNuOiOZpHkxfSei+zj9eqv2+ZstmS+6KVDcIVU6DjoMaqzXBtt2y2nntjB263YJEmygrZVlu5Avq3ooMTgDTYNGuKoT1nG0r5Z9PSI+UZxYskEB2YjSCANeztjXFPcNJoIWKiTHoBdFABTXjXsgvIW9xVstqkso0sp5KiJa4LgSyTnw464HlPFDLIDPZUFQphiIFy0xhRh7EnE464JAzmdXytfiv2QJBRq03G5xMepxC7ht5nWeNhZrU7LrCaxqURhxFeMZ6rPQaPwNSpQ147/Ar5yawPCUEffZCxxNN7GNV0ZiFuOPZTKDMoJR1KnatdvPGiM1I5jozpXQ5ZsvT1aWN8YBAFW7gQi6sKV54dZbGVN6z9ZBefnZON078WLC8wOFHrUitcRog3fOK4xvmvgBssZRabUE1vNeY7SFugdECUsgwg28kC0lmsVayNmoyWq4Q6eRXKJ6mEM2LFWZtGXzdye3xZY6XQd8WVsqEup9xVo5a2Npr9y7zIMsHhnm7Iz4Jfgr63mzTbvjp9ncgddrGo5JLzaPnGH6veI52kOQus9B9m3/UTX7fE1q1NWzMf2deP0a6Y2bjhTVptdJSstZR3yUQzM1FbBiThTQK6OaFdksgRg3IJZfsiSRdQMKgHhadOHUImHlJq7afUUN3uVu8TXGlTXnjRYlzUbBmVZpllsu/WeYsxpVd9lsalzRxeANNBOkaowVJz1rwmupkaIFg3O5DJ/mimJ4LoCwoTpIYdkPCtWtnHtWwiV82zuUtz6zKgBtbseJAOysCVXEbogllsKFlPNgqzCUk6Yo0uEY3SdF66MAYeFf3rSfWRS5xGSc1LXNegksuGmYCg5RexPMDBqYyjT2yv1ZhckWTJeaD2Wak15stmoQUSppUbTTshaWK4WVlF252SM7u1i4TNK/Gb2xGncW7yl5fUmadGhdY2COJjfzn2HutCv+jj297Bhkk7PpL4xmOprDokkihu02Fl8YKutjKJwhLar9gz+DkriE+knjFkak+f5lMsNSa5C+Ar8GyxoWX9JPGGdSXtCRwlJZanyG52TEOgKOR18YPDSBxKm/7e8ifgXYR9JPGGVd7xJaOg9l/gO/gF6YFPpoP4oujiVvXzRino3mfyfkMTcjzFFTcIFK0mSydOwGpi6NeEskzHVwNWnFyay6mabncaWFhtModExD3RrxWWHl1HN0Mr4+n1+DM0lZAtFrmuJEsuVoTwpagA4DGYyg6NUYoYqjh6MOEklfYXaVhKWNqNLf4IRlrNO1WWWJk+WEUkLXfJLYmpGCOTqMWUMfh68tSnJNnOlTlFXaBebhpNPxT2iFx6/C7Udj7OP+rt+196Ndt8u5Z5ig1uyiK7bqU7o1WyOPOV6jfT4mSjKRYUK1rq+4ivaaFG2YWnZZmT8ZpLNWgNdXMKbYupUo01aKsYJJLYRy93E1ptFD0xZmLYOWPPK0SQoSdOu4XcQV4uC1QCOSKZ0oS5SDYO5P3QbWqKoWU1K1Z5fCNTWpusB1CM/FILZf4hSsiPlzPy2mUTekih0LL24e+YxOJUm87/ABA1faQsxs7HWbMadNY4qLioCHU1vCgXiBxhKuH1LcHBPnuxWrbCwZXzgsgcss6dNWlQArIBXG6bwUVHLFao1U/woKK52La2wHWXOaVOnCVLk3FxbfCwJ4I2Cu3bGilRqxlrVJ36Nw8Iu92y2TAKrjrPTfEa9xbvMpzxt0xbVMVXoBd1L8BTrEZquHpylrNZnTw2kcTRpqEJWS6F5AMZVm/D6l8Ir4tS5i/0ri/b+S8joylNPvz0L4QOLUuYPpTF+33eR78Izfhnq8IPF6XMD0ni/bfy8jjZQm/DPV4ROLU+YPpPFe2/l5DbZSm/DPV4ROL0+YnpHFe2/kdS3z6Fr7XRQE4UqdAg8XpeyK9I4n22SBlObT/EaHVCn7KKnpDE+2x6yWyYzopdiCyildrCJwMFmkCWNryi1KbaNYzvHuTH4SdIIMW438iXZ3g0Er4+n2/6sotvtsxJN5Z61FAJWBIBNNtdVYw0MPCdFSk/q51dI42pTxU4RSst9ui4Ot9onP5RLZiwlbToAah0n71iYaMb05R3q/yMdXEyq4errpZWtlzvyQHzfPnhxqw6oux35Xahfs+7Y1dTNmtBEyQxU1DSzjyrGiLvFPoOZXi4VpRe6T7zE5Qp2RUm0anBSVmPS57LoPVDqpIqeGgE8mtOY4Xbo1lRo2ccXxk7GOcEpWDsmQB+TArpocG5jriZi2I7TguFCITYEiZVtCGUwoa6a8hgpksysSZtGBGog9BiSktg0YNq4RymoLjHVUiuupgRa5w8HJ7gpmVKBtQAHvH7oOsm7IZ0nFXZqtrUqVvAgirUOmhao6jBtkV3MjzzlE2uadXAxOvzaaNsVzdmaKfJQMseS3ZgKaYyVcTGKbRfGDY5OyY6VwqIFPFQkRwaIdY0gGnaCA7vDGmFARWp0XdtYOQNYmzG8wiBWBwJNMCaEnGIJfMigwRSfkVaz5I2zE9oQGNf1WatnvNpIRfhOB0Kzd0Lj3ag+w3/AGejfHRfMn3W8TNrbJ4RauBIBHECMYx0Z/haq5jfpPDvhpVemwxlSbfe1ONDzmI5C7MO6Hw0HHgoPdHwSOfO3Faj55RXewdkI+fTn7DFuMX4L+t4NBu2Nh29zNlyKK2VPisOgkd0PQzpR6ijSStjKn/JmRbziRxkQpoiiU1iojE+lQ0GuvfAFltD2TjTA7BXmjVT2HMq8pk0zgNsPrJFdgflC0pStKHl080K5XCkVa32tjeBOGyBYJAliEntNFBZEuZMLEE4mkIaEg5mbjaD8m/XSDDaJXygaokqkhTpJw1Y48XJF5hKLlHJ++WuYT+qPqLHI0jiNR2N+Hh6iYbyPkW8xYDACg4zrpHna2Jy1b57TQTZ+RQQcIzxxTTIZ1nXkreZgIFA1emPT6OxPCws9qKpIhWJJWBUG8NZJ08miOkUybI9vlNMYnhEVoDjdBpo4ol87C7h+falNEB9HUNGAp3wyFIBhgBXNda2uQP2gPRj3QN4XyWaPn69Ukj9dj0KR/FFWkfye0632aX9W/8Ai+9FFbKJr6K4HCoU9oxhKeD1c1J/IWvpjhG1KmmutgvKFsLkgqoJNTdAFTyDDXF8KOrLWbbZhrYzhKfBxgoq98r+LIeR8J8vl7QYTFr8GQ+iHbG0+vwZteaqVsyfPH12hMK70Yj6YVsZU6/BGdixqrNrxOOqAyyLdhaoBoAiJgkh+yNwjyRqpHNrK0mIt8ygNcMIaW0qK07wAkGccTAIclCEqbTXQXqj9IrL0iw5jr7q/dv/AAw8OUV4jkGpvhJTl74vRgC2beRpZO+FQWbXTZh3RmlTi5t2L1J6iRdZUhQKUHRFnBx3oquxmfk2U1ay15hQ9IjLV0fhZp3prsVn8rDxqzWxmYbq2ayGztMlqymUQ5qQQR6JA1j0q/NjPhsHCjO9NNK1rMs4ZvaYxKcr6IHCjoSsgpayuHPKAshUYEkYtTRUmp0Rjctad0Pq2QNEhWJZQObVDxqOLzI4J7CJPs5XkjTGVyvVC2ZiVtsgfrE9CMYdbUJLksvefTYyB8of/nGfSPIiuk7f2byq1Jc0fEz1jSNh5+4MtTcKIQ9ko+el/GHhFGJV6Uuo2aNdsXTf7kblmb/lxxM/bXvjPg/yV9bzXppf1kuzuKBagQ7g6mI0bCRBltDTV4rsIk6eo148VYCHcWxqRbxfIA1eEbKKyOVicpsjZQmknHZFk0Z0DWhBiDOWuiAEfs0uK6m014fkD7S4rNKQezFX3V+7f+GHp8opxH5Zp7/4K8p7Y0I55cc17u8pWgw28cJZXLLOyD4OyCIdiEIWVLPflsKAgjGtKU11rqgWsMs8j5xzqydLa1TfJ1QSqgLdoFqFF4qBqvVjn1MXDWyPS0NE1nSWsgtmzkaXPlcMtviMVZQQMRiDo0EEGORjMXOlNaiyayMVTDOEnCe1HJmb8sI0+ym8FJvoSKMFxYAjQwxho4ybkqdZWvsf1uKXR1btEbLFhkGSs+W6lDdvAkXlvYDlxwMaqFWqqjpzWa+Ykoq1yLmhZAttl8QY/VI746tGWs0ZqytEsOfr+clcSMekj7MJj85U10+R2NAerRxE+aPgzPRWNh58hWkcKAyDViakyX8dfaEVVVenLqfcX4R2r03+6PejdsyDWQ3FMPsoYyYF3ortOrp6NsX2IoOWbQBPnDEkTHHQxEPLaLRj6i6kBrQ1TWFRo1RiQp3zlUxvo7EcPFfmSF20YDkhpmdA9orHI4QmIkQm2ZdMV1dptw2cR8pFZpsG8xJR8r0e8f8AhhoP1irExfB36TTpiebXnjRc5tig5wyl36ZV2GIwGrgjjjk4ipUVVpHsNH0aDw0HLbbo5wfJW7is6avxTTseK1Vq/VzVLD4bo+QdydnVaZNLttnEDU9xx9djDqvWRnngcFLal2OwaynuhCdK3ubUgijUZUDcoBrTirDTrTnHVkn2ZFFDBUKFTXjJdF87FNnWuSSSHujUCVNOe9GTgHuT+B2eP00s2viIS3SR+UFeIgHpDRHh57r/AAKJ4zDyd3q360ek5WkLeAb0xRqPQEaMQMDE4tN2unl0FVTE4WT1pOIwWsmwczD7MalGv0mV1MD+35+YSzNlyfLF3quCMTjXWo+CNsbcO5uXrnG0jDDxhekybnu/nhxSh1s8Li861NdJr0StXAYmXRb5PzKk6ikbTzwJt6UNYDCQpLUZTsIPWIrkrpoek7Ti+ld5u+YWMqaP2naq+EYMB+V2nd+0K/qYv9viylZ0WIi1T6CtXY9JrFstpVh5LUXUgQ0jbgIU0XJaZIICzQAQwN2rGpxKnDlBjTQq3eqk8t+44OKf4skKTJgal404h/xGlq5RewWsOZ2+DzcmY/6xBoOc4RVOtRp8poF2RpmYzg+cZZYGFBwnrswwHSYzccc1+FFvpeS+INbmBuWckJImBUDUugksakmp8ISM5Szk0+rYdHBu8H1kG4Bphm2boWvmWLMRAbT8xu6DTWYmNnenZGkunAEaTkmRZ2y/dc743cIqltOhR/LRDkWAU4WmEzGchb2JdkEFwPaXAJEQNiPfrDFLkriGEERsQhxiWBrIfrDALfuaLW0udks9ZHhBhyhK79UmZ7NWe/EiDtP8UZ6+eKgujzO3gnq6IrPndv8AUrCbI2HnmR7cvBrsggAjCFsS9jetzo1WdyoekN4RzMByZLpPR/aDOpTlzxKznjZj5XNxpj3A98XT5TM+Hf4UerxAgsg5YQ0ORYM07Z7qskl1TegzVvAUN4M1DXDTBcVqOTb7PA4+Nh+LfnRqaGxyRWtllnaN7rza4oSUla05GS3UQbfnlZlFFZ5p2KKDnJp3xZDD1f7IRj0vNgfWZ/lzOeY7MEVZak1wxbpPhF6wnvJOXd8AKKAQq4N4liTpJNekw0oqOSR0MLlFjbylAxHTCGm7CuY0lPLODp3t8B82HhtKsS3wZpM1OAv32xec4yvL4XyufUit89gimW06NJPURCZYW41gZa5xaqpo1nb/AEiDqNtoLmyKaYKQknkeFmLYqCaaaY88NrRjk2Y5pvNEd8DQ1GowdquiSkJ3ogwU01cVZOwsGCOXfcwHnJ52Kg6S3hDUuUJX2I9nfNrPm0xoUH1UMZp54tdCO3BauhX0y8V5FYtFrC6qnipTpjY2efIU61gg7YFyEFniXA1kbpuYPUTONJR9rxjmYLKU10+Z6TTedKjLo8EDc+JdLW/HdP1Fi6fKZjwz/CXb3lfCwhpOGVQo3HF9B5nPx0bpMnHijacw4WiBBtqBLGEkMkMG0FRxxmqNN5HRw1NqPrERpjNtMVmqyRZ9zuQfK6n82+HOsPDaZcU/UNRmJwRF5zjKs4ZKm0zqgemYzyfrHUop6iAz2FePk1Qty67PTUNKKABBK30gW0jhY6jqh4sqqR1kMLOKveQlTjiDTbBcIzVpK5mm9XYRrXNLEE7PvWHjlkVTW86bW+9qhPBqTSg7dNITgoqWvbMaEnsGt8hxzQty1arPbjUdAJ74eltZXX3AjPe0XZsw7ZtPorTujJtxUuryO7V9XQ9Nc8v+wMkWiW643RykRtTueeaaAlsKhjdNRxQrCaNacjyJuLylr8IEqekUrzxBS17nMsJNmIK0EoAV2KwA7Y52GyrVF0nodJPWwNCXR4EXP9ALVyqp6qd0XVOUY8K/wl1srgitm2I6r4aP+YaErNFVanrxaF78OWNjrwRy44Oq9qscacOKK3iG9hfHBxXKdyHaGrWhoTripyb2lyhGOxEQWYaTUwLDax0U1CkQDZZdz4e6/wB2/asPDaZ8RyTSyuAi4wmT5fPumf8AHbtjNPadeivw11AxplBWFLbAq1WgmGRHFIHTBDozyI408xi2JhqMjzTEQs9iPUwHPEZIbRNIBaaXuXy/MTTtmdirFlLeU19qKjns9WbjmzOpmEY6eeImzu4/1dHYePb8v5KvdjWcE6q10QRTWyNQgEDuYLe6yNstuopHPpZYma+tx38V62jKT5n5i90OT7oQ7ZY9p40T5Rhwr9S3T4FW3vDAxW0bYMSoMKWZCcYAWR6GuwQyKpWOEQ6KJMTdgldxLLyQQXLLueD3Xo/Jv2rDR2lNfkGllcItMZkWXz7pn/KP2mM8tp16PIXUArUcDCWLkwa5h0CTGGaHRmmNygCTyGLUYZkWYtYgktiPMugbBEewaHKE3YQsNU3NpVLLXa7eHdFtIorcoz7Og3mXjLt0kHvjHhs6lR9Pmd7TDtQw8P2+CAgkmNhwR6VZyIFiGqS1Fce3whhQvmaLttUbVcdVe6OclbFvq8jvyetoqPRLxYQ3RpFXlNqCmvMf6xdVaUlcx4KLlGTW4q2TMjTJx4A4I0sfRHKdvFCJOTyNU6saUfWLbk7NCUorMvOeUgHmGPXFypJHPnjaj2ZBmRmup9GRLUbWVe8Vh9RcxQ61R7ZP4kLKmaypiZUunwlUU6tETUXMRVp87K5a83pZ9EFTxEnqMTUQ6ry3lZyhYWlvdPMRrEVtWNEJqSuQysAfaWfc4Hus/JP2pDR2lFfkmmFcItMZjuXlraZ/ysz2zGeSzOtSfqLqBFsTCkSw6YMmyoZAbZCmCGRRJisnWV5jXUUsxBwGnAVMWJGGckQRpgiXFzFNYEh4bRd3XSFLTVsxVu2BT8dvrNFtPYZ6mcjPLfZ3a4AKi6NWvljDgnlJ87O/p63CU480RuXk5gNEbbnBJFnsVTs5YgLGizJcvSKba6RDAHM3po8ukka6j6r/ANI508sWuleZ3qPraLmuaXkH8/UqJXz/AOGBjLrVaJoaz14vZl4lpzYsqCxyVABUoGPGzYseWpPRGymrRSOVinetLrCqSlX0VAhzONW2ZNAG9IrE/CNAB3wSCJlnmTEF5zLbWEusp5b6YjogEAFuzYmYlJitrulLtecGnUIhCg5wZOcuEmDeiA1NdTs1UwFYDQyk7WRUpdakHV0RVM04e+ZbdzhfdZ+Sf2kiQ2jYjkmmhYtMZkWXLOxtE+g0zZnttGKdaCk1c79HCVJU4tLciI+TyRip6YnDQ5xuK1eYjtkbiPVE4aHOK8LVe4G2vJoB5OuLoST2GKvCUE1JWJ2aVhEu0oxYAAN6RoMQRieeNMdpy55gG15GYO2I0nt2wL5h3DdosDVBFMAOyhiSaZI5HBZn2RXc05PM1LIdnZMmCgx3lyBtJDECLYv1blCV6iXSFsyskSpthQTFBqzkHQcGI9LmjDg1+GdfTj/q2uZLuIOWMyMSyMafBNOo07Y13OQVm25BMocIMp46Y8hpDXCS5rhRQCg2aoZsrRNzRtFbZK1YsPqkxiq5YmPSmdrDZ6OqrmafcWrPtKy5fxiOkQmMy1X0h0NnKpHoG8y84d7liW4N0GgOw6x3xfSnlYz4uheWsi/Sp6sKgikX3OcxyCA9EINzZyqMSIDYUrmXbpk688tRgaEtyah1mKZTtkaqFByz3FGEqkV3NmpYtG5uvutvkn9pIeG0zYnkGmqsXGJmaZTSs6b8d/aMcSqrzfWz2+GdqEOpdxGAhUWs5ciEuQrXZgzqGFR0ccaaUmoO205OkYKUo32Gj5CsUhpY8xLG3gL4Yx4vF169PE2qVZ26Hn8Lo5M6aWxAXOXI9ml2iQwlot6/VaC6xF0rVdGtuqOhgcfiquHqxU3KzVm9tnf+BI0YtrIKzcnyZkkkSgGAqCoA0ckc+hiKtKtqzlJ9uzpzHnBbjKcrSQJr0AEe8wrbpq5VY0RU3vJqk6pC9JUeMapO1NvoZXh46+IiueS7wvmfJu2Gz1oKqTx4sxijCq1JGrS0tbGVOvwDE1uCScdmyLzngm0y1fBgCDpBxHJTXEIZ1aEJw0cUWiDWSJ1y0S6HFZksk8RcAjoB6Y52KlatDr7z0Wi6beDrX3p/JM1nK2TknqFZitDUEUONKRpq041FZs5eErzw8nKKvdWBcnNhENRNbHSCooevTxwtOioZXL6+MdXPUs+sJyLEEpSY3QMeasW2XOYpXe4KSbXQYkno8YbIr1JcwtrYvH1RMiajItra8Dca4T766GI+LU0ELJXWTLKdou8o3XNexXLRmmjklpzEnSSoJPLVozcVzvrZnT9J+rq8Grdf8EF8wpVf8ZvoL9qLlSS2syTxUnsiTs381Fss3fVml6qVoVA0lTWoJ2QyikU1KkpqzRY1bTDFNgFMzWlszMZj8Ik0oMKmu2MzwsW22zrQ0rUjFRUVkrHvxSk/DmdUDicOdh9L1vZQpc0pHwpnSIPFKfOwPS1fmR180LORQ3/pCo6oeOHhHYU1cfWqKzSCGT8ly5IopcjjYeEZa+icLWlryTv1mV1ar2jeUsjSJ7BpikldBD0prwwh8No7D4dNU1t253HVWqo6qQuVZZaLdGA42/pEejsI5azgri/jMFTs3rCaky0JOsufGNiUErJAVKt0gnPSZLWxFEYYGUoFR6ImS+P4KmKcRJKlLqN2jsLU41Btbw/mZPWdYpQWtZYuMP1gO8UPPC4SalSVt2Qml6E6WKlrf3Zrqf1Yl2qTdwBIA1Y9W2NJzCIssmooD4QCFezqzbajTZejSy7NpXi4tUOmLsKZKlqGvEFjhrI0cYjgYly4aWexnvsBq8Tgoq145+IYGXG/aj99Mh+HnziPBw32+Bw5fYa5vrWgcYqc/cFYKm9y+B0Zwttm+sPhB4zPn7vInEafMvh/Ir8Y32zPWf0icZnz9wOIU+ZfD+RX4yvtm+s/2xONT5+4Ho+n0fD+TozmfbM9Z/ticanzv5eRPR1Po+H8nDnK+2Z6z/bB41Pn7vIi0fT6Ph/In8ZX2zfWn7MDjc+d/LyG9HU+j4fyKGcz/tPWt4RONz+reQPRtPo+H8iGznf9p65+4QONz+reQfRtPo+H8iBnJMP53103xicbqc7+uwPo6kub4HDnA+2Z66d9qDxqfO/j/AeIUuj4IT+HX/W9bP8AtwOMz6fiHiNP6S8jn4dfZ9ed9uBxmXT8WTiNP6S8jn4df4K85mHteBxiX035k4lT+reRw5ac+9lc6k9pg8PL6v5k4pDp+uwQ2Wn1LK9WsR1pdAVhYdPxPDL04aN7HJLl+ERV5dAHg6T23+LGZuWpzCjMpFa0KSyK86wHVk8nYaOGpxd0rdr8y7bl7sy2gmmmWBgAK8InQBqjdgP7uw4On2r011+BciLx2U4u8x0DzpHnSgDqx0murviEGcq2TfJTS63bwIrEIZtOzUtYYhZasB76+oHRpjn1sG5zcr7T0GE01CjRjTcG2uoaObFt/ML61Ir4i/aNH3gp+w/ihJzXtp/ID1suJxB85F9oKXsP5C1zWt36OPWyvGJxGXOD7wUvYfyOrmnbjos49bK8YHEJc4fvBS9h/I7+Klu/MD1svxicQlzh+8FH2H8j34p279GHrZX2onEJc6B94aPsP5DT5s26tPJv9WV9qJxCXOH7w0vYfyGfxfttQPJtOH+LJ1fOgcQl7QfvFR9h/IUM3Lcf/G/1ZXjE9Hv2ifeKl7D+Q/MzTtlAVlKSdI3xBTnqaxPR79r5A+8cPdv4nFzRt5/ISxyzl7hBWj/3Af2ih7t/FDwzJyh+aleuH2Yb0f8Au+Qj+0S3U/mO/iVb6HzdnHLNbV+7huILnEf2gfu/meTMK3HSbMvz5h/giej17RPvDP3fz/gkLud2v87Zh6w90FaPjziv7QVPdr4ihuc2rDz0gfMc/wAQhuIQ52I9P1vYXzHZW5tPOm0yhySW/mQVgYCPTuI3Rj8x1dzOdrtSc0nxcw3EqYj03iv2/D+RK7mzVo1pZdnm5eOqoo2HPticSpA9NYvo+H8luzfyGLLKuJUsfSmYVdqYYVIGFNEX0qUaatEw4jFVcQ9ao72J6Ma8KpOutOWopFpnOtTT3DliEP/Z">
            <a:hlinkClick r:id="rId2"/>
          </p:cNvPr>
          <p:cNvSpPr>
            <a:spLocks noChangeAspect="1" noChangeArrowheads="1"/>
          </p:cNvSpPr>
          <p:nvPr/>
        </p:nvSpPr>
        <p:spPr bwMode="auto">
          <a:xfrm>
            <a:off x="53975" y="-1951038"/>
            <a:ext cx="2981325" cy="40767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76806" name="Picture 6" descr="http://arayemtrade.com/yahoo_site_admin/assets/images/IMGP1287.8293750.JPG">
            <a:hlinkClick r:id="rId2"/>
          </p:cNvPr>
          <p:cNvPicPr>
            <a:picLocks noChangeAspect="1" noChangeArrowheads="1"/>
          </p:cNvPicPr>
          <p:nvPr/>
        </p:nvPicPr>
        <p:blipFill>
          <a:blip r:embed="rId3" cstate="print"/>
          <a:srcRect/>
          <a:stretch>
            <a:fillRect/>
          </a:stretch>
        </p:blipFill>
        <p:spPr bwMode="auto">
          <a:xfrm>
            <a:off x="5796136" y="1556792"/>
            <a:ext cx="2981325" cy="4076701"/>
          </a:xfrm>
          <a:prstGeom prst="rect">
            <a:avLst/>
          </a:prstGeom>
          <a:noFill/>
        </p:spPr>
      </p:pic>
    </p:spTree>
  </p:cSld>
  <p:clrMapOvr>
    <a:masterClrMapping/>
  </p:clrMapOvr>
  <p:transition spd="med">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978" name="Picture 2" descr="http://i01.i.aliimg.com/photo/v0/1987904697/CE_Respiratory_Equipment_Gas_Mask.jpg">
            <a:hlinkClick r:id="rId2"/>
          </p:cNvPr>
          <p:cNvPicPr>
            <a:picLocks noChangeAspect="1" noChangeArrowheads="1"/>
          </p:cNvPicPr>
          <p:nvPr/>
        </p:nvPicPr>
        <p:blipFill>
          <a:blip r:embed="rId3" cstate="print"/>
          <a:srcRect/>
          <a:stretch>
            <a:fillRect/>
          </a:stretch>
        </p:blipFill>
        <p:spPr bwMode="auto">
          <a:xfrm>
            <a:off x="5698227" y="3573387"/>
            <a:ext cx="3445773" cy="3284613"/>
          </a:xfrm>
          <a:prstGeom prst="rect">
            <a:avLst/>
          </a:prstGeom>
          <a:noFill/>
        </p:spPr>
      </p:pic>
      <p:sp>
        <p:nvSpPr>
          <p:cNvPr id="2" name="1 Başlık"/>
          <p:cNvSpPr>
            <a:spLocks noGrp="1"/>
          </p:cNvSpPr>
          <p:nvPr>
            <p:ph type="title"/>
          </p:nvPr>
        </p:nvSpPr>
        <p:spPr>
          <a:xfrm>
            <a:off x="457200" y="188640"/>
            <a:ext cx="8229600" cy="720080"/>
          </a:xfrm>
        </p:spPr>
        <p:txBody>
          <a:bodyPr>
            <a:normAutofit fontScale="90000"/>
          </a:bodyPr>
          <a:lstStyle/>
          <a:p>
            <a:pPr algn="ctr"/>
            <a:r>
              <a:rPr lang="tr-TR" b="1" dirty="0" smtClean="0">
                <a:solidFill>
                  <a:srgbClr val="FF0000"/>
                </a:solidFill>
              </a:rPr>
              <a:t>EKİPLERİN ÇALIŞMA ESASLARI</a:t>
            </a:r>
            <a:endParaRPr lang="tr-TR" dirty="0"/>
          </a:p>
        </p:txBody>
      </p:sp>
      <p:sp>
        <p:nvSpPr>
          <p:cNvPr id="3" name="2 İçerik Yer Tutucusu"/>
          <p:cNvSpPr>
            <a:spLocks noGrp="1"/>
          </p:cNvSpPr>
          <p:nvPr>
            <p:ph idx="1"/>
          </p:nvPr>
        </p:nvSpPr>
        <p:spPr>
          <a:xfrm>
            <a:off x="251520" y="1052736"/>
            <a:ext cx="8712968" cy="5271864"/>
          </a:xfrm>
        </p:spPr>
        <p:txBody>
          <a:bodyPr>
            <a:normAutofit/>
          </a:bodyPr>
          <a:lstStyle/>
          <a:p>
            <a:r>
              <a:rPr lang="tr-TR" dirty="0" smtClean="0"/>
              <a:t>Yapının büyüklüğüne, kullanım amacına, mevcut koruma sistemlerine ve oluşturulan ekip özelliklerine göre, mahalli itfaiye teşkilatı ve sivil savunma müdürlüğünün görüşü alınarak, gerekli ise gaz maskesi, teneffüs cihazı, yedek hortum, </a:t>
            </a:r>
            <a:r>
              <a:rPr lang="tr-TR" dirty="0" err="1" smtClean="0"/>
              <a:t>lans</a:t>
            </a:r>
            <a:r>
              <a:rPr lang="tr-TR" dirty="0" smtClean="0"/>
              <a:t>, </a:t>
            </a:r>
            <a:r>
              <a:rPr lang="tr-TR" dirty="0" err="1" smtClean="0"/>
              <a:t>hidrant</a:t>
            </a:r>
            <a:r>
              <a:rPr lang="tr-TR" dirty="0" smtClean="0"/>
              <a:t> anahtarı ve benzeri malzemeler bulundurulur. Bulundurulacak malzemeler, itfaiye teşkilatında kullanılan malzemelere uygun olmak zorundadır. Araç-gereç ve malzemenin </a:t>
            </a:r>
          </a:p>
          <a:p>
            <a:pPr>
              <a:buNone/>
            </a:pPr>
            <a:r>
              <a:rPr lang="tr-TR" dirty="0" smtClean="0"/>
              <a:t>bakımı ve korunması, iç düzenlemeyi </a:t>
            </a:r>
          </a:p>
          <a:p>
            <a:pPr>
              <a:buNone/>
            </a:pPr>
            <a:r>
              <a:rPr lang="tr-TR" dirty="0" smtClean="0"/>
              <a:t>uygulamakla görevli amirin sorumluluğu </a:t>
            </a:r>
          </a:p>
          <a:p>
            <a:pPr>
              <a:buNone/>
            </a:pPr>
            <a:r>
              <a:rPr lang="tr-TR" dirty="0" smtClean="0"/>
              <a:t>altında görevliler tarafından yapılır. </a:t>
            </a:r>
          </a:p>
          <a:p>
            <a:endParaRPr lang="tr-TR" dirty="0"/>
          </a:p>
        </p:txBody>
      </p:sp>
    </p:spTree>
  </p:cSld>
  <p:clrMapOvr>
    <a:masterClrMapping/>
  </p:clrMapOvr>
  <p:transition spd="med">
    <p:pull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8229600" cy="720080"/>
          </a:xfrm>
        </p:spPr>
        <p:txBody>
          <a:bodyPr>
            <a:normAutofit fontScale="90000"/>
          </a:bodyPr>
          <a:lstStyle/>
          <a:p>
            <a:pPr algn="ctr"/>
            <a:r>
              <a:rPr lang="tr-TR" b="1" dirty="0" smtClean="0">
                <a:solidFill>
                  <a:srgbClr val="FF0000"/>
                </a:solidFill>
              </a:rPr>
              <a:t>EKİPLERİN ÇALIŞMA ESASLARI</a:t>
            </a:r>
            <a:endParaRPr lang="tr-TR" dirty="0"/>
          </a:p>
        </p:txBody>
      </p:sp>
      <p:sp>
        <p:nvSpPr>
          <p:cNvPr id="3" name="2 İçerik Yer Tutucusu"/>
          <p:cNvSpPr>
            <a:spLocks noGrp="1"/>
          </p:cNvSpPr>
          <p:nvPr>
            <p:ph idx="1"/>
          </p:nvPr>
        </p:nvSpPr>
        <p:spPr>
          <a:xfrm>
            <a:off x="457200" y="1196752"/>
            <a:ext cx="8229600" cy="1512168"/>
          </a:xfrm>
        </p:spPr>
        <p:txBody>
          <a:bodyPr>
            <a:normAutofit/>
          </a:bodyPr>
          <a:lstStyle/>
          <a:p>
            <a:r>
              <a:rPr lang="tr-TR" dirty="0"/>
              <a:t> (4) Yangın haberini alan acil durum ekipleri, kendilerine ait araç-gereç ve malzemelerini alarak derhal olay yerine hareket ederler. Olay yerinde; </a:t>
            </a:r>
          </a:p>
          <a:p>
            <a:endParaRPr lang="tr-TR" dirty="0"/>
          </a:p>
        </p:txBody>
      </p:sp>
      <p:sp>
        <p:nvSpPr>
          <p:cNvPr id="5" name="4 Metin kutusu"/>
          <p:cNvSpPr txBox="1"/>
          <p:nvPr/>
        </p:nvSpPr>
        <p:spPr>
          <a:xfrm>
            <a:off x="539552" y="2708920"/>
            <a:ext cx="4536504" cy="2585323"/>
          </a:xfrm>
          <a:prstGeom prst="rect">
            <a:avLst/>
          </a:prstGeom>
          <a:noFill/>
        </p:spPr>
        <p:txBody>
          <a:bodyPr wrap="square" rtlCol="0">
            <a:spAutoFit/>
          </a:bodyPr>
          <a:lstStyle/>
          <a:p>
            <a:r>
              <a:rPr lang="tr-TR" sz="2400" dirty="0" smtClean="0">
                <a:latin typeface="Comic Sans MS" pitchFamily="66" charset="0"/>
              </a:rPr>
              <a:t>a) Söndürme ekibi yangın yerinin altındaki, üstündeki ve yanlarındaki odalarda gereken tertibatı alır, yangının genişlemesini önlemeye ve söndürmeye çalışırlar. </a:t>
            </a:r>
          </a:p>
          <a:p>
            <a:endParaRPr lang="tr-TR" dirty="0"/>
          </a:p>
        </p:txBody>
      </p:sp>
      <p:pic>
        <p:nvPicPr>
          <p:cNvPr id="6" name="Picture 6" descr="http://www.fosforluyerboyasi.com/wp-content/uploads/2014/09/f102_yanginda_ilk_kurtarilacak.jpg">
            <a:hlinkClick r:id="rId2"/>
          </p:cNvPr>
          <p:cNvPicPr>
            <a:picLocks noChangeAspect="1" noChangeArrowheads="1"/>
          </p:cNvPicPr>
          <p:nvPr/>
        </p:nvPicPr>
        <p:blipFill>
          <a:blip r:embed="rId3" cstate="print"/>
          <a:srcRect/>
          <a:stretch>
            <a:fillRect/>
          </a:stretch>
        </p:blipFill>
        <p:spPr bwMode="auto">
          <a:xfrm>
            <a:off x="5110928" y="3275830"/>
            <a:ext cx="4033072" cy="3582170"/>
          </a:xfrm>
          <a:prstGeom prst="rect">
            <a:avLst/>
          </a:prstGeom>
          <a:noFill/>
        </p:spPr>
      </p:pic>
    </p:spTree>
  </p:cSld>
  <p:clrMapOvr>
    <a:masterClrMapping/>
  </p:clrMapOvr>
  <p:transition spd="med">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936104"/>
          </a:xfrm>
        </p:spPr>
        <p:txBody>
          <a:bodyPr/>
          <a:lstStyle/>
          <a:p>
            <a:pPr algn="ctr"/>
            <a:r>
              <a:rPr lang="tr-TR" b="1" dirty="0" smtClean="0">
                <a:solidFill>
                  <a:srgbClr val="FF0000"/>
                </a:solidFill>
              </a:rPr>
              <a:t>EKİPLERİN ÇALIŞMA ESASLARI</a:t>
            </a:r>
            <a:endParaRPr lang="tr-TR" dirty="0"/>
          </a:p>
        </p:txBody>
      </p:sp>
      <p:sp>
        <p:nvSpPr>
          <p:cNvPr id="3" name="2 İçerik Yer Tutucusu"/>
          <p:cNvSpPr>
            <a:spLocks noGrp="1"/>
          </p:cNvSpPr>
          <p:nvPr>
            <p:ph idx="1"/>
          </p:nvPr>
        </p:nvSpPr>
        <p:spPr>
          <a:xfrm>
            <a:off x="179512" y="1196752"/>
            <a:ext cx="8784976" cy="5328592"/>
          </a:xfrm>
        </p:spPr>
        <p:txBody>
          <a:bodyPr>
            <a:normAutofit/>
          </a:bodyPr>
          <a:lstStyle/>
          <a:p>
            <a:r>
              <a:rPr lang="tr-TR" dirty="0" smtClean="0"/>
              <a:t>b) Kurtarma ekibi önce canlıları kurtarır. Daha sonra yangında ilk kurtarılacak evrak, dosya ve diğer eşyayı, olay yerinde bulunanların da yardımı ile ve büro şeflerinin nezareti altında mümkünse çuvallara ve torbalara koyarak boşaltılmaya hazır hâle  getirir. Çuval ve torbalar, bina yetkililerinin gerek görmesi hâlinde binanın henüz yanma tehlikesi olmayan kısımlarına taşınır. </a:t>
            </a:r>
          </a:p>
          <a:p>
            <a:r>
              <a:rPr lang="tr-TR" dirty="0" smtClean="0"/>
              <a:t>Yanan binanın genel olarak </a:t>
            </a:r>
          </a:p>
          <a:p>
            <a:pPr>
              <a:buNone/>
            </a:pPr>
            <a:r>
              <a:rPr lang="tr-TR" dirty="0" smtClean="0"/>
              <a:t>boşaltılmasına olay yerine </a:t>
            </a:r>
          </a:p>
          <a:p>
            <a:pPr>
              <a:buNone/>
            </a:pPr>
            <a:r>
              <a:rPr lang="tr-TR" dirty="0" smtClean="0"/>
              <a:t>gelen itfaiye amirinin veya </a:t>
            </a:r>
          </a:p>
          <a:p>
            <a:pPr>
              <a:buNone/>
            </a:pPr>
            <a:r>
              <a:rPr lang="tr-TR" dirty="0" smtClean="0"/>
              <a:t>en büyük mülki amirin </a:t>
            </a:r>
          </a:p>
          <a:p>
            <a:pPr>
              <a:buNone/>
            </a:pPr>
            <a:r>
              <a:rPr lang="tr-TR" dirty="0" smtClean="0"/>
              <a:t>emriyle başlanır. </a:t>
            </a:r>
          </a:p>
          <a:p>
            <a:endParaRPr lang="tr-TR" dirty="0"/>
          </a:p>
        </p:txBody>
      </p:sp>
      <p:pic>
        <p:nvPicPr>
          <p:cNvPr id="6" name="Picture 2" descr="http://cdncms.zaman.com.tr/2012/01/06/kurtarma.jpg">
            <a:hlinkClick r:id="rId2"/>
          </p:cNvPr>
          <p:cNvPicPr>
            <a:picLocks noChangeAspect="1" noChangeArrowheads="1"/>
          </p:cNvPicPr>
          <p:nvPr/>
        </p:nvPicPr>
        <p:blipFill>
          <a:blip r:embed="rId3" cstate="print"/>
          <a:srcRect/>
          <a:stretch>
            <a:fillRect/>
          </a:stretch>
        </p:blipFill>
        <p:spPr bwMode="auto">
          <a:xfrm>
            <a:off x="4439394" y="4244330"/>
            <a:ext cx="4704606" cy="2613670"/>
          </a:xfrm>
          <a:prstGeom prst="rect">
            <a:avLst/>
          </a:prstGeom>
          <a:noFill/>
        </p:spPr>
      </p:pic>
    </p:spTree>
  </p:cSld>
  <p:clrMapOvr>
    <a:masterClrMapping/>
  </p:clrMapOvr>
  <p:transition spd="med">
    <p:pull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http://www.ahder.org/wp-content/uploads/hayat-kurtarma-zinciri-ilkyard%C4%B1m.png">
            <a:hlinkClick r:id="rId2"/>
          </p:cNvPr>
          <p:cNvPicPr>
            <a:picLocks noChangeAspect="1" noChangeArrowheads="1"/>
          </p:cNvPicPr>
          <p:nvPr/>
        </p:nvPicPr>
        <p:blipFill>
          <a:blip r:embed="rId3" cstate="print"/>
          <a:srcRect/>
          <a:stretch>
            <a:fillRect/>
          </a:stretch>
        </p:blipFill>
        <p:spPr bwMode="auto">
          <a:xfrm>
            <a:off x="971600" y="3636296"/>
            <a:ext cx="6984776" cy="2963238"/>
          </a:xfrm>
          <a:prstGeom prst="rect">
            <a:avLst/>
          </a:prstGeom>
          <a:noFill/>
        </p:spPr>
      </p:pic>
      <p:sp>
        <p:nvSpPr>
          <p:cNvPr id="2" name="1 Başlık"/>
          <p:cNvSpPr>
            <a:spLocks noGrp="1"/>
          </p:cNvSpPr>
          <p:nvPr>
            <p:ph type="title"/>
          </p:nvPr>
        </p:nvSpPr>
        <p:spPr>
          <a:xfrm>
            <a:off x="395536" y="260648"/>
            <a:ext cx="8229600" cy="792088"/>
          </a:xfrm>
        </p:spPr>
        <p:txBody>
          <a:bodyPr>
            <a:normAutofit/>
          </a:bodyPr>
          <a:lstStyle/>
          <a:p>
            <a:pPr algn="ctr"/>
            <a:r>
              <a:rPr lang="tr-TR" sz="4000" b="1" dirty="0" smtClean="0">
                <a:solidFill>
                  <a:srgbClr val="FF0000"/>
                </a:solidFill>
              </a:rPr>
              <a:t>EKİPLERİN ÇALIŞMA ESASLARI</a:t>
            </a:r>
            <a:endParaRPr lang="tr-TR" sz="4000" dirty="0"/>
          </a:p>
        </p:txBody>
      </p:sp>
      <p:sp>
        <p:nvSpPr>
          <p:cNvPr id="3" name="2 İçerik Yer Tutucusu"/>
          <p:cNvSpPr>
            <a:spLocks noGrp="1"/>
          </p:cNvSpPr>
          <p:nvPr>
            <p:ph idx="1"/>
          </p:nvPr>
        </p:nvSpPr>
        <p:spPr>
          <a:xfrm>
            <a:off x="457200" y="1124744"/>
            <a:ext cx="8075240" cy="2952328"/>
          </a:xfrm>
        </p:spPr>
        <p:txBody>
          <a:bodyPr>
            <a:normAutofit/>
          </a:bodyPr>
          <a:lstStyle/>
          <a:p>
            <a:r>
              <a:rPr lang="tr-TR" dirty="0"/>
              <a:t>c) Koruma ekibi boşaltılan eşya ve evrakı, güvenlik güçleri veya bina yetkililerinin göstereceği bir yerde muhafaza altına alır ve yangın söndürüldükten sonra o binanın ilgililerine teslim eder. </a:t>
            </a:r>
          </a:p>
          <a:p>
            <a:r>
              <a:rPr lang="tr-TR" dirty="0"/>
              <a:t>ç) İlk yardım ekibi yangında yaralanan veya hastalananlar için ilk yardım hizmeti verir. </a:t>
            </a:r>
          </a:p>
          <a:p>
            <a:endParaRPr lang="tr-TR" dirty="0"/>
          </a:p>
        </p:txBody>
      </p:sp>
    </p:spTree>
  </p:cSld>
  <p:clrMapOvr>
    <a:masterClrMapping/>
  </p:clrMapOvr>
  <p:transition spd="med">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707</TotalTime>
  <Words>470</Words>
  <Application>Microsoft Office PowerPoint</Application>
  <PresentationFormat>Ekran Gösterisi (4:3)</PresentationFormat>
  <Paragraphs>42</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Akış</vt:lpstr>
      <vt:lpstr>Slayt 1</vt:lpstr>
      <vt:lpstr>Slayt 2</vt:lpstr>
      <vt:lpstr>EKİPLERİN GÖREVLERİ  </vt:lpstr>
      <vt:lpstr>      EKİPLERİN ÇALIŞMA ESASLARI </vt:lpstr>
      <vt:lpstr>EKİPLERİN ÇALIŞMA ESASLARI</vt:lpstr>
      <vt:lpstr>EKİPLERİN ÇALIŞMA ESASLARI</vt:lpstr>
      <vt:lpstr>EKİPLERİN ÇALIŞMA ESASLARI</vt:lpstr>
      <vt:lpstr>EKİPLERİN ÇALIŞMA ESASLARI</vt:lpstr>
      <vt:lpstr>EKİPLERİN ÇALIŞMA ESASLARI</vt:lpstr>
      <vt:lpstr>EKİPLERİN ÇALIŞMA ESASLARI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İŞVEREN İLE ÇALIŞANLARIN GÖREV, YETKİ VE YÜKÜMLÜLÜKLERİ  </dc:title>
  <dc:creator>Toshiba</dc:creator>
  <cp:lastModifiedBy>Uzman</cp:lastModifiedBy>
  <cp:revision>67</cp:revision>
  <dcterms:created xsi:type="dcterms:W3CDTF">2015-06-12T13:06:40Z</dcterms:created>
  <dcterms:modified xsi:type="dcterms:W3CDTF">2015-07-16T10:25:36Z</dcterms:modified>
</cp:coreProperties>
</file>