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56" r:id="rId2"/>
    <p:sldId id="358" r:id="rId3"/>
    <p:sldId id="263" r:id="rId4"/>
    <p:sldId id="344" r:id="rId5"/>
    <p:sldId id="362" r:id="rId6"/>
    <p:sldId id="345" r:id="rId7"/>
    <p:sldId id="264" r:id="rId8"/>
    <p:sldId id="265" r:id="rId9"/>
    <p:sldId id="363" r:id="rId10"/>
    <p:sldId id="3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CE17-9575-4BFE-A637-1785A042DDAA}" type="datetimeFigureOut">
              <a:rPr lang="tr-TR" smtClean="0"/>
              <a:pPr/>
              <a:t>4.1.2016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416-06C3-4EB6-A7B0-8E1F2D900A63}" type="slidenum">
              <a:rPr lang="tr-TR" smtClean="0"/>
              <a:pPr/>
              <a:t>‹#›</a:t>
            </a:fld>
            <a:endParaRPr lang="tr-TR"/>
          </a:p>
        </p:txBody>
      </p:sp>
    </p:spTree>
    <p:extLst>
      <p:ext uri="{BB962C8B-B14F-4D97-AF65-F5344CB8AC3E}">
        <p14:creationId xmlns:p14="http://schemas.microsoft.com/office/powerpoint/2010/main" val="2108647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9EAE39-DF0E-44D1-AB7C-9FE5BCE41D36}" type="datetimeFigureOut">
              <a:rPr lang="tr-TR" smtClean="0"/>
              <a:pPr/>
              <a:t>4.1.2016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97D5B45-D929-41A5-BE8B-8D8FB468129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9EAE39-DF0E-44D1-AB7C-9FE5BCE41D36}" type="datetimeFigureOut">
              <a:rPr lang="tr-TR" smtClean="0"/>
              <a:pPr/>
              <a:t>4.1.2016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D5B45-D929-41A5-BE8B-8D8FB468129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pull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tr/url?sa=i&amp;rct=j&amp;q=&amp;esrc=s&amp;source=images&amp;cd=&amp;cad=rja&amp;uact=8&amp;ved=0CAcQjRxqFQoTCIuoqri25MYCFYS4FAodnJUAbg&amp;url=http://www.kolin.com.tr/kolin/kisa-kisa/kalite-politikamiz.html&amp;ei=NiSqVYu1BoTxUpyrgvAG&amp;psig=AFQjCNG_ERkbAEYvVVa0Za8bSMNZ8y_QdA&amp;ust=1437300057934961" TargetMode="External"/><Relationship Id="rId2" Type="http://schemas.openxmlformats.org/officeDocument/2006/relationships/hyperlink" Target="http://www.google.com.tr/url?sa=i&amp;rct=j&amp;q=&amp;esrc=s&amp;source=images&amp;cd=&amp;cad=rja&amp;uact=8&amp;ved=0CAcQjRxqFQoTCK305JK25MYCFUJVFAod_n0I0Q&amp;url=http://www.kolin.com.tr/kolin/kisa-kisa/kalite-politikamiz.html&amp;ei=5yOqVe3kFsKqUf77oYgN&amp;bvm=bv.98197061,d.bGg&amp;psig=AFQjCNG_ERkbAEYvVVa0Za8bSMNZ8y_QdA&amp;ust=1437300057934961"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google.com.tr/url?sa=i&amp;rct=j&amp;q=&amp;esrc=s&amp;source=images&amp;cd=&amp;cad=rja&amp;uact=8&amp;ved=0CAcQjRxqFQoTCIW1tuG25MYCFUhcFAod074F_Q&amp;url=http://www.dijitalders.com/icerik/9/5063/bilgisayar_ve_saglik.html&amp;ei=jCSqVYW_Eci4UdP9lugP&amp;psig=AFQjCNG_ERkbAEYvVVa0Za8bSMNZ8y_QdA&amp;ust=143730005793496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amp;esrc=s&amp;source=images&amp;cd=&amp;cad=rja&amp;uact=8&amp;ved=0CAcQjRxqFQoTCPCGitKg3sYCFYY8FAodISICfA&amp;url=http://ekonomi.haber7.com/sosyal-guvenlik/haber/1013455-taseron-isci-icin-isverene-bir-dizi-yukumluluk&amp;ei=DOimVfDQBYb5UKHEiOAH&amp;bvm=bv.97949915,d.ZGU&amp;psig=AFQjCNGoOOvaGA-J-Hc3mkNSPJcwVsv3jQ&amp;ust=143708811757090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CAcQjRw&amp;url=http://www.yalvactso.org.tr/HaberDetay.aspx?ID=168&amp;lang=&amp;ei=1PqTVZnBKYS7swGTnougDQ&amp;psig=AFQjCNF2MTOqzvaQoxfAX8sgZUNNuFG9BA&amp;ust=14358477432145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url?sa=i&amp;rct=j&amp;q=&amp;esrc=s&amp;source=images&amp;cd=&amp;cad=rja&amp;uact=8&amp;ved=0CAcQjRxqFQoTCPS7v_eY38YCFcVr2wodrB4Ptw&amp;url=http://www.batmanhabergazete.com/bitki-koruma-urunleri-recete-yazma-egitim-ve-bilgilendirme-toplantisi-6863h.htm&amp;ei=LmanVfTsMcXX7Qasvby4Cw&amp;bvm=bv.97949915,d.bGQ&amp;psig=AFQjCNHwjvQjLwPy0kMZOLa-UXa55pr0pQ&amp;ust=143712042451620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amp;esrc=s&amp;source=images&amp;cd=&amp;cad=rja&amp;uact=8&amp;ved=0CAcQjRxqFQoTCITC_PGZ38YCFUk52wodeWENXQ&amp;url=http://www.hilvanmedya.com/calisan-iscilere-is-guvenligi-egitimi-verildi-660h.htm&amp;ei=L2enVcTuKMny7Ab5wrXoBQ&amp;psig=AFQjCNEq5k48ufCg8HwNT7-LZ4fOgLp74g&amp;ust=143712060613064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sa=i&amp;rct=j&amp;q=&amp;esrc=s&amp;source=images&amp;cd=&amp;cad=rja&amp;uact=8&amp;ved=0CAcQjRw&amp;url=http://www.hekimcan.com.tr/egitimler.html&amp;ei=pfuTVYbkIYqZsgHv5Zj4Dg&amp;psig=AFQjCNF2MTOqzvaQoxfAX8sgZUNNuFG9BA&amp;ust=14358477432145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url?sa=i&amp;rct=j&amp;q=&amp;esrc=s&amp;source=images&amp;cd=&amp;cad=rja&amp;uact=8&amp;ved=0CAcQjRw&amp;url=http://www.frezyaosgb.com.tr/ise-giris-muayeneleri.html&amp;ei=F_yTVe3eD8WVsgHksL_gDg&amp;psig=AFQjCNGfTiApvzCgmUHjPEP1dQGhnFBDSA&amp;ust=143584806654893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oogle.com.tr/url?sa=i&amp;rct=j&amp;q=&amp;esrc=s&amp;source=images&amp;cd=&amp;cad=rja&amp;uact=8&amp;ved=0CAcQjRw&amp;url=http://www.kamuajans.com/egitim-personeli/meb-teftis-sisteminin-birlestirilmesinin-serencami-h440011.html&amp;ei=pPyTVdapFYKjsgGPkoC4DQ&amp;psig=AFQjCNE7AnwDoZ5ImhiNrur-0YnkA4cGxQ&amp;ust=143584820281954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url?sa=i&amp;rct=j&amp;q=&amp;esrc=s&amp;source=images&amp;cd=&amp;cad=rja&amp;uact=8&amp;ved=0CAcQjRxqFQoTCJLsvve15MYCFYhrFAodLDgNXg&amp;url=http://www.kadinvekadin.net/stres-calisma-ortamini-nasil-etkiler-2012-02-10.html&amp;ei=riOqVZLdB4jXUazwtPAF&amp;bvm=bv.98197061,d.bGg&amp;psig=AFQjCNGRnrAJfl_RVvH_9YkroGrWRzyyog&amp;ust=14372999970754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isg.jpg"/>
          <p:cNvPicPr>
            <a:picLocks noChangeAspect="1"/>
          </p:cNvPicPr>
          <p:nvPr/>
        </p:nvPicPr>
        <p:blipFill>
          <a:blip r:embed="rId2" cstate="print"/>
          <a:stretch>
            <a:fillRect/>
          </a:stretch>
        </p:blipFill>
        <p:spPr>
          <a:xfrm>
            <a:off x="1691680" y="2564904"/>
            <a:ext cx="6124526" cy="3986720"/>
          </a:xfrm>
          <a:prstGeom prst="rect">
            <a:avLst/>
          </a:prstGeom>
        </p:spPr>
      </p:pic>
      <p:sp>
        <p:nvSpPr>
          <p:cNvPr id="7" name="6 Metin kutusu"/>
          <p:cNvSpPr txBox="1"/>
          <p:nvPr/>
        </p:nvSpPr>
        <p:spPr>
          <a:xfrm>
            <a:off x="683568" y="0"/>
            <a:ext cx="8280920" cy="2308324"/>
          </a:xfrm>
          <a:prstGeom prst="rect">
            <a:avLst/>
          </a:prstGeom>
          <a:noFill/>
        </p:spPr>
        <p:txBody>
          <a:bodyPr wrap="square" rtlCol="0">
            <a:spAutoFit/>
          </a:bodyPr>
          <a:lstStyle/>
          <a:p>
            <a:pPr algn="ctr"/>
            <a:r>
              <a:rPr lang="tr-TR" sz="4800" b="1" dirty="0" smtClean="0">
                <a:latin typeface="Comic Sans MS" pitchFamily="66" charset="0"/>
              </a:rPr>
              <a:t>İSG BİRİMLERİNİN GÖREV YETKİ VE SORUMLULUKLARI</a:t>
            </a:r>
            <a:endParaRPr lang="tr-TR" sz="4800" b="1"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864096"/>
          </a:xfrm>
        </p:spPr>
        <p:txBody>
          <a:bodyPr>
            <a:normAutofit/>
          </a:bodyPr>
          <a:lstStyle/>
          <a:p>
            <a:pPr algn="ctr"/>
            <a:r>
              <a:rPr lang="tr-TR" sz="3200" b="1" dirty="0" smtClean="0">
                <a:solidFill>
                  <a:srgbClr val="FF0000"/>
                </a:solidFill>
                <a:latin typeface="Comic Sans MS" pitchFamily="66" charset="0"/>
              </a:rPr>
              <a:t>Çalışanların Yükümlülükleri</a:t>
            </a:r>
            <a:endParaRPr lang="tr-TR" sz="3200" dirty="0"/>
          </a:p>
        </p:txBody>
      </p:sp>
      <p:sp>
        <p:nvSpPr>
          <p:cNvPr id="3" name="2 İçerik Yer Tutucusu"/>
          <p:cNvSpPr>
            <a:spLocks noGrp="1"/>
          </p:cNvSpPr>
          <p:nvPr>
            <p:ph idx="1"/>
          </p:nvPr>
        </p:nvSpPr>
        <p:spPr>
          <a:xfrm>
            <a:off x="457200" y="1484784"/>
            <a:ext cx="4978896" cy="4824536"/>
          </a:xfrm>
        </p:spPr>
        <p:txBody>
          <a:bodyPr>
            <a:normAutofit lnSpcReduction="10000"/>
          </a:bodyPr>
          <a:lstStyle/>
          <a:p>
            <a:r>
              <a:rPr lang="tr-TR" dirty="0" smtClean="0"/>
              <a:t>3. Çalışanlar, işveren tarafından kendilerine verilen eğitim ve talimatlar doğrultusunda güvenli çalışma ortam ve koşullarının sağlanması ve kendi yaptıkları işlerde sağlık ve güvenlik yönünden risklerin önlenmesinde, işveren veya sağlık ve güvenlik temsilcisi ile mevzuat uygulamaları doğrultusunda işbirliği yapmak ile yükümlüdürler,</a:t>
            </a:r>
          </a:p>
          <a:p>
            <a:endParaRPr lang="tr-TR" dirty="0" smtClean="0"/>
          </a:p>
          <a:p>
            <a:endParaRPr lang="tr-TR" dirty="0"/>
          </a:p>
        </p:txBody>
      </p:sp>
      <p:sp>
        <p:nvSpPr>
          <p:cNvPr id="2054" name="AutoShape 6" descr="data:image/jpeg;base64,/9j/4AAQSkZJRgABAQAAAQABAAD/2wCEAAkGBxQTEhUUExQWFhUXGBoaGBgYGRwfHBwaHx8cGCAbHx8fHCggGh0lHBwcITEhJykrLy4uFx8zODQsNygtLisBCgoKDg0OGxAQGzQkICYwLCwsLyw0NCw0NCwsLCwsLCwwLCwsLCwsLCwsLCwsLCwsLC0sLCwsLCwsLCwsLCwsLP/AABEIAL0AxQMBIgACEQEDEQH/xAAcAAABBQEBAQAAAAAAAAAAAAAGAgMEBQcAAQj/xAA+EAACAQIEAwYDBgUEAQUBAAABAhEAAwQSITEFQVEGEyJhcYEyQpEHFFKhscEjM2Jy0YKS4fBDFSRTsvFj/8QAGwEAAgMBAQEAAAAAAAAAAAAAAwQBAgUABgf/xAAwEQACAgEDAQYEBgMBAAAAAAAAAQIRAwQSITEFEyJBUWEGMnGRFYGhscHRFOHwI//aAAwDAQACEQMRAD8A0a0wmPy/aKXMBj4f+POk2nhmWIPKY5zJ868wyZcyQTIEk89az0PscEMsxy5/pHKk4k5CrSSF2UbT586XiVOQQwEaHao2HuZdNyBOxgDoDUkIlYzEgZWaQNCSN5HKmXvQZVdDqJ3JPpSMbbFwBRvIIJ/D5edWiW5lSIjRY5iBr9anllbSKdUzWmISOcAwSOeg0HPSk2BlNx7rKiBVzEmBoPj8pUj6VLsIUu5dMsBvroR5wf1qDxTAobd2ywzZ1yiRIgzDeok/Sui1Hlky8XQC+NdqbmML2sMjOi/E6AnwjYeU7+4oqw91jaw1zIytaVVuIwKsyt4WABAmNG9qcwCCzbFmyBbReSjUnqTzNRsZjgGyi4O9IJAJzGOZPQVEs0W6R0cbXLLPG3lW4GQ6lSrRpOsgj8xPnVeP4TXLlvwg/Ebp8IPNtSJ96p+McYvoxWxhWLFf5txgqDz/ABNHSKr8Pw13YPjDbxL/ACLl/h2+ZOUnxnzNRz5k/QXju02GnKhuY110CWV8A8pHgA9Zqqu4rG4m+Ldi1Yw90jXKM91UGviulIT0Amim05uZRZtlgNJ+C2PTTX2qQmewtw3b6oH1hF1BG2XmfehZNXhwfM+fu/sW7qUwYH2dXGl8ViZcjUuST/vdiT6AVcYrh9ksjYjE5wiqqpZthEIXbOzli585XehXG47upc4jMDcM5/5mUiVkc58qfwnZ97ym5i2zlmnuIhU5gMSZJjWBoKN3spK/IqsaToJhxawVJsWUdU2gZ9eccpnoaGOP9u8TbH8m6inTM0W19ssk/WrnDXwUUW2tIgkK3yggwQqD4zMz6VVj7PzinN7GYi5lzEKJAleTBR8E/hqIQ3PxEykorgCX7aYy5cm3lkbALm8vmmizs/gOItau3b3eAsPBcYkODGgA0AX0iaO+GcKw2EQdzZHh0DEakk6AdSatMrsJutr+Ff0o2xVSVAd7u3yYSnZPiWMc5RcdTvcdiqfUnX860jsZ2IfB2XtX8QjhyG7tFJyNsTmYwZGkRRa4kZRIEQAN4/amzeRYzMAfwzJ9NNTV3FSjtZTdUtyIeB4FhLBzWsNbzkyWKhmn32qxRC28nXblSBeY/BaP91w5R9NWNOnB3GHjuGPw2xkH11Y1PCIts9fKvxFR6kfuRXV4uEsp8q+cgE+5OteV25E0zsVhlVmdfjOg11jfTpJp+xauOM3wvlCsx1OXmANBUjBMC2VhuJ15R/n9q9wqhORiYkkzr1NLKNsO5UiGWKwuWVEZnY6z16TXtsjK6MCqwBIaT/30r3iFlHY3J7wIYKrqAfMe29PWMQGLRAKmD9JH5Vzi0+SVJNcHYOwO9YgsS0NB0AjQCpGHabhEkgHX35elQhjO6Jygs06E8/8Apqp4pxsLIe4A517tNXP+ldfrXbkiKbJnE718YpChsLYUeKSWuOTuAB8MaRTfEuKIuZyIGmrbew61QvxFzpkW0D8z6t7IP3JquxmLshlVrjXbp2Ugsx/ttp/gVVvcWUaJOHxXeXbjk3GtsJybegPQb0/c4hkDQEtDnljUebHf0qEtu8ZBIsBuTAPeI6BAcqf6ifSrPhvC8rBgssPnuQ7n0Hwp6KKz83aOHAuHb9v7/oYjglPloi4DCXbxzKuWfnOk+eutXWE4NaSM5N1gZ02BqwS0Tq0n+7avRfXlL+S7fXavPZ+1c+Z0uF7f2E2JCWDHT4R0Xf61X46zbtibjBZ92PpzqxuM7aSEH4U392NRjhlXYeI+7H/vnSWNNzpcv2CRlXXgDLvCbGJxCMmGZ3tyUGbLJ3zOTsoOsVIxvY049le/iBlDMWXD+IkncF5yiPQ1f3+CpekXVlTus+Jh0ZhsvVRv1q3sWCqqltQiAQqIIUDoK93oITjhipqmjO1Ek5vb0KnAdnsLgbY7u0qldFk57jMdhJ2k9AI1qTw0E+M6yIXz18Tek6L5CedM9331zKD4FmSOmxM9XMqP6QTzFT8TDHuUECB3hHypyQf1Nt5CTTwsM23LkXCxCiRbHU7F/wBQPKTUhkPWOnMzTsctBGkDkP2FJZwPLz/7vUN11JSvoRhgyfjdm6geFfy1/On7VkL8ICj+kfvUXE8QVCZGxgFj8X9q7kUzh1vXNWED+s5ffKNT+VCea+IqwixVzLg9xV683htMlmfncZ39lH7mhmxYxGGxbXVz4sXotOyj+KgHiEqDlCzRYmCT5iXPT4V+g1PvUxGhfCoAEQBpXKE38zJ3xXRERcFdOpKJ5Nqfy2/OuqUynpPX1rq7uIEd9MlNfUFRBzcpGpjelYi5n02kyaacqGLR4iI9p2+tN5iXAjSd/wDFRF8lmuAcx/DLts3bti93LROUAtI215GSDXcN7RW1VTEuQQ6nTx9cx3G/tRPj7Q1bbWJHTegntv2fFzCu+HSbq6iBqdIYL5laJKFg4zrqeY/FC5muPcNvPGdkcrKjZc50C77RvVLY7Q4a2xt4Sy924flsjc+bkEn2ob7DYFbzlcQjXcoBsqzkKizqXUfCo8496PcRxJLQy2FS2IguqwT5Lzj86R1Gohge18v0GsUJZOnCK5+H32AOKvjDzvYw4m6R0e405am8Jw2WbeFti0p+IjVj5vcOpNQLTSdZjn1Pvyq2wQe74B4bY3C6D3PM+tYmq1WTIuXx6eX+x7HgjDnz9yywtu1a0E3Lh3C6/nyqbF19JFtei6t9dhXuDsQMtpM3povux/aalLYA1uPm/ot6L7n4m/IUpg7M1OodqNL1l/CKZNTCPnYyllfmOaNPE0x7dal8ttOU6D/J+lIOIOgtqFA2gCmsmslo9dTWtj+HsSd5ZuXt0Ep6tvoh1rsA/tp/yaSiSNNB0ApaWwP8mu73eNY36D15AeZrZwaXFgVY40LynKXUdtiNvqar+MY2ALSHM76EA7L0HQttPIZjyqqxXbbBqcouG8TMC0pKmN4fRSBzO1Djdrriu9xLSlyDq5MDTYKvlAmdvWm4wbBOSDoAWLZnVidl3ZzoAPIbDoFrsGmQFQfEfE5+ZmPMnkOQHQUCYHt0Q6tesToQclzxLqZZcyga6adNJo24fxqzdKqjAZtQDoW9Dsx8gZqHFolNMfxgcJKKWI+QQJ8pJj3NRMPg8Q0m7cW2D8trxv73GGUf6VNWrLvofeuRCQD9KDKEb3MKpNKkRsJg0t6qoDayxJZv9x1pbgz5VLFvypWUUN6rBFfOvuiNsmR7dmNf++tPKh9q9xGJt21DO0A6Dz9t6reKdscFhxD3gzRORNW18hqPel/xHHLjH4voXWKXVlsLRrqzrG/avczfwMKCvW48E+yg11W36p8qK/78zqj6h0TAiSSdvPzpjE41LbLmaO8bKs7s3QD0qo7RcfW3FuzcUuNXO4AGuWQd5ig/H8ZuNluM03RJLDXLzGXp5AUxCEpPgmc0lyH2MxSzN66qIPxMBP11qLf7Y4NSP42x+VWb9Ky+4GdjcuktcbcnWPL/ADTXf/lP56EU73aE97D+9j8JfuXTZdLKMwNw5cpuMPmYnSPKvWwYnu8MvesfiuyCB5A7CgKyjuy27ZGYkspJjYaieciDFWN/FXsDdGVu7LoBfUHwHMZUg8s0MMw1E1h6jsuM8j25PE+af+jQxayUYq48BQvBnNzu86yPjyyQvkW2zeVEuBwFq0uUAsenU9aY7OY3D37C3MP/AC+abFGicr/MW1mee9WLOeUDppTWn0UMK6W/UHl1M8n0PbrMR4iFHICmFaYAB9KeXBzq2vrypYtxIBPoP0psANBOpjrXZlWY5CSxOgHUk6CmcVjUUhSyjeddgBMnkKAu0/GziSbaSMOPl53D+J+o6LtVoQciJSotuJ9tU1GHi8f/AJDIsj053T6QPOhPivEL2JJF26xTmgOVD/TlHy+szSMn5bVxSmFBIFbZFtpBLHciPIAbKOgprF3ivdJ+NvEfLXQe8VZcPwL3mhFLHkIJ94Gp9Kc7WdjsXbTvWUwCOkKRtoDpqAPepp0cUVpyVBPy2VP1LP8Aowo57R8PRPuzoAgxCgOo0XPkzhl/CZFZ5Zv5rXh3cAegVVtx9aMeOY9733ezaVrtyzZIFtAS3fRE6bBU3J/GKzNU5/5GLa6S3OX0rz/MYxxXdyb9gm7D9o7l9/u7g3QFLLeGoGU5SrnnroDvuOVHVu1Aihv7OuC/dcFbRlIuEHNIg6Expy5n3oqtx5fWvH9t9oz1Od4MbqC/UNjjtjbEZK8eACToAJJ8hzqXbQEjWg/7YuKDC8OuBWAe+Vsr5BtWPlCA68pFJ6XsbLnaafF0S8tGM9re1VzHYxmDEWFMW0mFyKdGPm0T71Mx11XKsWTRAMwIlgNfeNqExg+7IznbaSMp5yDswjYzT2HxalwqiRrPQnlX0LHpceKMVFVSpAO+bW0vLeNsH/ygeqn/ABXVJ7GcPzpcaY8QWPIfvqa9rpZ4xdBoaWcluRod/hFnh9o3Ce+vnS2Lmqho3CDSF3kydqEO5JJJkk7nqaKu1z95fC6AW1yr0zHU/sPaqcWwR58xzBprGqiJTbbKprOhI5CqZsHe1ItMV6qC0esDStF7G9nvvVwl5Fm0wL6fG24QHoBq39wrSb9sKkW1CgD4VED6UTgqfNXDseVu4ZhEi4RrtrprRh22wFq49zFvdVkt5bAt9WtjnrJktsBQZxxVXiN3YIt0uANgIzfrXdmsEMQty48se9EKCZJIn0GkCd9KzM2lc9QpxlVKvuxuGRRx01fIfdhOIWjxG6EXurOIt21RT8JvKCYWNNgdK0uFHr/3lWK37LyptDILHiTKIm6niAB/CI1POtNwfEruMtJdsLkt3FDFidydxPSZ0FFySx4IXJ0l5tg1cmWWO4ilv4jJ/CN/fktUmK4k7iB4R0Xn6mpB4Ifmf/apP6nWo/FeC3FsscOy3bkHKreGT0B2DRtNZ34vpHJRU+v2C91JK6BXjWMBlQRkX4j1Pr0Fdwvs9ib4zWsPcZPxGFU+a5yMw8xIrQex3Yy1bt272ITNfKhsrQVtmNgOZH4j+VGkVtxkkvCKvl2zCOJcBxFogXLLrOxgEH0IJB9JruCcAuYq8LKjLpLsfkXrHMnYD/FaL9pl4i1ZXkXJ9wpj9af+zq3/AO1ZtMzXX16gQsflU7uCKJnBuBWsJbFu2CTB8bRmadSCQB7UKdvOID7q4nRoHnJYLHqGo/vJIIn0PNTWS/bArpbtvbQkXbwzKBOW6o205MQG9jUqVcs6jMbVxVcQQqF8qydAiSSZP9X6UXdneNWreIwxwqd5cvZEunKSFMsWJIMsxGUzyyielAfHOG3rQQXbToDoucRMasY3Ekz70X9jLOTD2XDH+aXgDchoyiN9BzpHPhjmi5J3w1XkxiM3Fba87NxUD1p0R0FRLV8GD1p8Gvlct0ZMecR1WjbSsi+3LiSm9hbLguqq9xlDZSZhRrBjQHlyrWZr56+2HF95xS6v/wAaW0H+3P8Aq5Feg+G1Kert9Em/4/kBmVRKbHWrYstcQBQYVRIzTExoNTG7QB+lV/CDBY840B26T50m8cwBJ9ug/wCaetkISZIMAwI1Hvoete9bE0qDjsriMtpsmxuN+UAfpXlVfZjEr3TDN87Eehg11Z+WPjZt4H/5o3ngPZGyQb+ITvL105/ETCKdVQDbRYk7kz5AMdueEWbWDZ7NpEZWSCo1AJAPrRgt0HYz6VV9q8GbuEv241NtiPUeIbelaMZKStPgwmqGOxWX7lZKiJWW03afEfWan462YOUweR/f23oc+y/Gi5gFI+W46/U5v3orubE9Nferp8kHzd9s3CTaxYxAhUxKyR//AEQ5LigepVv9VUXYrGMrtbBABBeTpqBGpOyxvAk1q32jcK+8YTFW4zXLBGJt9YAi4o6+HX/TWO9m2Nu9beP4ZcW2aRHiExroOvtUSVMlM1XspwdsVd/jMzWLaSRIHeFpGw1Cxy3itNtWgqhVUKAIUAQAOgFCv2fRkvifFnWdQdMoiOg3osDbV88+ItTPJrHjl8sapfux7DGo2IvrH5VDuCDrsdD+x9RUxzpULHPIbz196x4bb4GoX0IXE+3iYC7Zs37blbisxuLByQcpkbkag6daNrOIR1V0YFWAKkHQg6gisY+1q02TDXV3Be2fRgtzX/bXv2adrSk4O42nxYctyb4ja/tOpXpqOlfRex8u7SQTft+olnxdZILvtSueHD8/E/0geW9Wv2ej/wBmp1/mXN/7iKF/tFS9ftm4qki1lux/SVhh9JIq++zi5lwIZjM3LhHmCRt1JO3rWtVCgUY5JB/Oh/jlj7xZZAQHugoCflvoM1tj5GI89qv3mNd+nTy8/Wh/iH/kVdzb71f7rbT+gqdqktrOTado+Ze0PEb9663fsSyZlIgDKRoR9RWlcPAt2LSLBKW0UxsDAb96oPtg4H3eNGItj+Fi0F0eTwA49z4vc9Kn8BvhsMt12IVFh5iMy6GdJJIiqRgoLalSLOTk7Yd9luJ5kyMRmTT1HKiW3fmsLfjF9cRbuJ4Aik5Tt3bcnHVuXOtF7P8Aai3fthlPkwO6nofP9a8R212S4ZHlxrwv9GaWnyqcdr6hjexSojXHYKiKWZjsANSa+Ye1HFfvWNv3wIFy4Ss7hdlnzygVr/2qY9hwtwh+O4itH4ZzR9QKwma0PhvRqGOWZ9W6/JC+rbUtpd8I4Dfvibdp3X+ganqRP61fHssQVLZlAGVl1ZhOkx09OZFD3/qRVUgglVCgqWUwJiYNXPBO0TrB8VwKQcrsSRBkZTuPTnW/Pf5BcHcdGuS8XguRFREfKsxI1M9a8rr3bEXmJYZI5Db6cta6lnGRpRy4kqs2vGW1dGttOVwQwDEEjyIIIPpWR3+1nEeGYu/hxiO+soVyC/4mKtsVbcHcTt5Vq9+7Wb/ahwVsQtvFWRN60rB1Gua2DJPqsz6GvK/D+tlizd3J+GX2T8jPy4bW6h3sD2ktW+/yhltX7mcLcPwXo8QBG6sOfIrWnniiu4VCSsFpOxiNfMCQB1J8qxTsElq/bNtwpa205WOjKfECBsYM05jsTe4Xj7OZrv3O8DlQkSFJh1Ut8OVip15GvdRyW6YhOCXKD/iSt3wuJ5geehMehAIrMsNwezbPEsLccIlywL+HzfiUkqo89cta5xawEcs7AW7KXLrnWFCrA/4G51NZH21xau2BvqpUMpRlaJBhQZjTfXTrRMvijSfJSPD9gi+yrjQ8AaAbg7pv711U+4MfStQ7yvnzh137veZdluar5Ov7xr7VrXZXtF96tw2l5dGH4hyceR59DXjPiPs5yktTBe0v4Y7ppL5GErvUDGNpTeN4ratqWdgAPiaQFHqx0PoKat4pbhTKwZSAwII1XlH4p20rzUMM14muB+NIpvtAw4bAYlm0yXLWQ/1LkU/qR7VlHDCTirADZZurJPlr+cR71q32q3RawCoTq91Z9RNxqxy1cLXbbLo2YEdYBmTy5V7XsBt6e/Lc6/RfwJZelmvY3Hi4CGJHhChh010I571K7H9o0sFcNdyKoebbofAxbkQdUbNGm2tAWFx1+87KjL4YkkAfFOkgb6TtSeL4JUtXHBJvd3ObNOogkZeQ8z0rbnJ7k0uQENu1pm9/fx4mnwpmHqVGsf8A1HuarlUm/ZVt+4uFvVpJHttQH9jXE3xVm9YuXGzWWUhjBJtv8uugIYfFE1o1myO/d5y27NvICTpJ1Ykn1kmmExYBu2PBvvXCkEfxLZcof6h4wPQiV9xWU9l8SM4tv8DeILy7wDSR+X0rT+y/aK5inxi74RbbPa8Pwi3lths2zd4yOY1iDrsKxuxeObOuhzFh9Sw/WubT5R1NF/xsuNI8dxpI5ljsD1MewFVvZnEd3iwXcqmYo5X8IU+x8VWHEsX4RdXW7cEWVGuQHwlo/ETKj3NVmFw4sXrKsZKspfXmTBAI6TFDlFNUyydO0aLcv27qNh7jKyuA0HddfCWjb/B8qzvi/ZNrQuHNLKxm2qkwJ5GdREGelaFKKzLbthm57BVnrl19sxJ5xSLaagkgkiJEbjYaEgeGBE/LWRPHLR3PF8vmh/HKObwz6+pmPC+EtdaBactyEQDVngOB33zC3ZbRoOYhTInQZiJ25Ue3MOSFOYKs+IQxZh+EZdQJ3ri2WFCM5A8NhCqiOrBPhH9x+tOYMkssN7VWByVje1AGvZ/FHaw59cv+a6jm7hkIU4nwMRIthwoTyAQGf7idYryj0ineS9ApxfHFYHKZ69R7VG4BjM14KdQWOn9JUq37U5xPspbtWWuNiRZYAwXAKz01196B7HaO3ZKutxrjKRED8iYAAryP4a4xcYK2afexa5I3EuGjh9pcl2MR3mYFTrbysQsdfBv/AHQaidqe2l7iVtLV9ba92CVKiMzxBP8ATI5U1iiuIxDXsQCBcYlgp+GdvYVXdojhi6rhkhVEMwJIY+/Trzr1MW3t3LlJffzENicW0w+7IcZtcQw9u1jcULZw2l1Lh8N+0NbbedxDpz5GDQp9ofEEu3baWQwsWhFrNudZLH8onXShS1K3LZG+ZY9ZFEvbG2oYRzNFnOpKvMrjxXCV+Q7cXvrKkGGgEHow/wCam8LxFxAl8Mmb8K6sCN0J5Anfyqo7N35V0PymR6H/AJq0wVsC66yqG6AyZiQGIkMByBiNSKu4qScX0F7rlBzd7Kfe2W/mN2wwVkUkSp8gfhA260XcF4MtgACABMKNl6mTrNZxwjtbdwSvbW2LqTIVmPhY6GGA1U7xG89aU3bXGXL6v3qolq5Js200YLGbvGbVgVOwj0mvJ6jsjW5cnduSWNdH7fT1Hf8AJW33LTt/b+/XbNtSDh7WbvGB1ZjpC9QBpPmaHsRwi0iuqKE8I8QEmAdaOOOYIW7pC6owDofJtY9qosYkEMNxt+v7V6jS6KGmwxxQ6IVeVy6g/bsLbCrB8Z0B0zdWgamOZNOgldFBYEEZQoCmdDI3I86d4gTfuLdOrKCodzCweSgwN+g+tR7VlQDlJZjAMExp+IkwAPSpIB3snx5+G41bnyAm3eT8VsnUeq/EPMetbr2t4TcxdhPu7BobP3TGEvBiGBJ8gZ3jfnFfP/aKzlvawSyhjlEDpA6+tEXYz7Sb+CVbLgXrAgKGJm2D0I1ZR+E7Ua+Clcmjcfwdvh+BvKoBu30CQmilhOijlbQEsTzMDnFYT3WUlemntWxdoM+I8dxsxYacgF3AUfKP+mso4xay3D6lT6j/AIpfDmTltXQay4HGFvqO8MaCcqjvPlcn4BsSBzaDoeWtddwrPmIEiD4jpMbkddaTwe3nuqoIEggkmIEa0R8UAAVFIPhy6eR2+gNMipb8LIezaCpmJtqcpO5iCWPw20md9TU0WCf5jK7/ACraBCInKNlG2rak1V9m8Wi4XxMLa22cPcI5bj1aDG1T2/iGXHgGotgkk/1XCNB/bPrQJRTtPoETroP2MSWOS0HbebrLNsEfKqiAx6ctDNJzKubUQGm40wJP4svxHy5UnE4lgoksoOiroM3kANl852pD4C2yqz+NlgoluVt2+cySBcI6kmTVW6JqxAxFwybZ7pTqM6gs3mQdVHQGuqbauJbHiS0A2oNwFmbqSTp7LpXtQ5z8o/sSox83+4DcQx97ENnvXGc+ew9BsKYFkRtpTqJrSwOlXhjUVSIlNvqN2RuDuP8As1V8R4aVOZNRuV/cf4q2ueFgeR0PryNOxyolFFJoEwdVYbAg/QzV12gE+L6UjiHC92Qb7qP1H+KVx8FURTvlFL5F4kOYpJxkVvA8SEujNqDII69PzooW4gu2xfnO5KqsfAGBAZgNtY05ChnCJlw7E5QzXFyGRmDJqZ5qIIjrRdw5V0voJZ1ku5kzz303o29CrxtV7isRaMhXMawGhiAPKN/IGmOE3/4+JGuRmlfMgAECPL2qyuq3diG8LeGRuDzAPIdKqLyG0Q4Yi0rBPEczEtvA/OrNWii4ZpnB8cMXhVtNpisOsqrES9oek6jb1Xzqo4riFsoWumJ+FebHoB+/KgQ8cWzcz2MxuhgRcBYEEdDpykbRVj2ot5il8MzLeGYZiSVcfEuuw5j1qHlcUo0Ehj3NuytvcSuMgXMtuNGMSx9+QilJl8PePC/KpOUEnUSFEBT6Emq7EoG126mJjzjnVvw/hFtT4c91t8zL4VMaeESSfIn1qqaoicWpDHF+G5rYKsHuLOirCld8qjUkjrtQm+xrSUsG2QVVnukQRmExvqq7D1IoW4twN7N62GUKLjqVAMgAsJX1E/Q1Kl6lXH0NQxeIC2RPJR9YFZNxp5MncuxrR+N3CEbpsPSs34mJIEdT+9J6bmdmhquIUe8BtW3vKLkhQGJ9htVlduAsWtBu7SCCZjQ66neaosMQGBJIE+KN8vMfSr682YgBcqDRVOpjqT1rRMwt+y7LnvoQpIKsmYE7ypKr+9EIV2OSGzKNRGW2s/NcOpnosyfLehTs9cZcSoVspe2yFhE+GG0nQNC6Hzoss4dAAJCDoWNwz1IOhafI0CdJhI20M4eygZpvNdYnVkt+LT5EIEKg6kj3NSP/AFFbTAC3LzqW17tTsWyzlX1JJr3FMW8FlSeT3HMZB0VdAXPppSfu+QZEZFAPwA5jPNm5s3tVCw59zf4mu94W+d0RZ8lVlJVROm1dULH8Rt2CBdVyzCfGwDRyOUfADykCuqakdaBPfypQ3pua7U70YGLJDSp2pC3YAkajQ15cdV1J9Ov/ADTOIwjAq7sFQkDIDNxzuAByJ566CpIJmCw/fXbaFsguXEthvNmCgAczr7Ve8X7Fsbk35s2LcgtILvGipbUE5mPM7CoXB0Nu9avnW7bdSAolLagzlXq0btWj43tRhchvA2rbyVBdCXVt9FO5O4O1LZZLckMYtyi6ME4naey72r1qLisAQeXMT10og7LY0MjrqcpBWAJIPITJ3HLrVVxm82MxN67bVmRWXMW+MiYztzkneNhXcCu27avez/EGTuVBJPl6ee2tFUUkUlNsKXxiID3t116W7eViZ5agmeWbTlVTjMYGuQlt0CgnxXWzE9RkBjzqpuYt7pVRbKJIi3aAXTeSd2bzNaXwrg1nE2rd4wGVTnbNH9wYroDA5b1ZvagfVmXOCGYEgNMwNT9W5ecVfcAxXe2WwxJic1pm1hh8s7eXoac7acTwzgW7QtuEaAQpzQOWY7jzpXBbFpkV8gzDlmJVJ0mBop6TJqs6lEvjk4SKxgQSrCCDBB5EUQdn71y5a7pQx7nOxYQQqAFpKkjNGwny9K69wsXrii4Wt3I8L5f5i7AsvI/nSX7PmxcW5cdXstmS5kzK0HQSOakxsaDGaun1GcmNuNroWnBcXadSbLczmLGDI+d9oHQT7V5i7IvACDkRlcPlALMCCCoOyeZkkUtcNbygL/DRWnu7YGp63Gjxn+kaCnsShAUsMudgFDN42M8hyAEmrydJgIRtoj8bMpPXXyoEcy6tyzH9Iou7SYsgETy19ekUE4S5mS4vMeJf++tD0sebGNY+EhCrDwdg0H0mP0omu4WSSD5VR8TRVKtBlkViOWbYmfbar2ziQ2u0gROlOiA5w22q3rQYgANmYkxAYFDJ+UaiiSzc72RbPd2zovciHfzkiUSZ10JoVZlV0bTcBiduon3AojxWIyBvvGM7q2Zy2sMgFxx5tBY+sihZFzwEg15k21w8W1ChYVNO8vPoPQHQnzg1Ucc7Uph7Yt4R7b3Cf/EuZUHNmY/ExPlQxxnF2r0JZtZVU63LrtcuH3YkD0WoalUECAPzqY4vUh5PQsLHGbyyVBDMZdyEL3D1YtO3ICABXVW970Vj7V1EpegO36lo7DrS7aMw0ygTBZjAHn5+gqTYwSFv5iEruqnMZ5Tl0X61LvoiwoTvLmkA6Jbn5mAmJ5LMmhuXki9EBsOiMraux+FQDmf3MZE5lqnYbBFQbjiWjV9QoX8CA6x1aJapvBOHPcBNpC5zHPdbeV0glRCIvJZA9ajDG5z4X0Bh2GXwmJygEy7bc4151V2WRJu38oAzCSPCiDU++wHnT3FeFW1Q57jF22BMyJ1K6SI5elTrOKwOHshu9um648TKjO+vyzlgek0P47iltpFiw5uSRHxPrrDFTkTrEmhuCkqCRm4OylvcJOFZ3t3LbShAlz4Q2/igAkdKqsPYJZ3V7a2xozAMFE8kESfQbzVzc4dduLN4DTa2p0TqSxIWf6Rr508nCbQEuGuAGFGoWf6VB1nrJokXSpsFLl2kR+EYc3P5dolc2rXDGcDlA1C7Hflzq4v22vWGw4uLbtI2Y92IXNGwVRLjnO2tPWsG0AMFRAPDaA/Ucz5a16EzAgCY0yucttT/AFQJdv6RUNlkgewfA7Qhn725+EAd2D6Lq5HmYFFGHwNoWwvcjICDlUkJn5MZ8TsIHiMRGleYPDFVAUG5c+ZlTTz8TkCPIVJVQ2xIA/8AK5zeyA+EsPxfCOU1zlZCVDePtFgQsvcAlVtAeFvxM5OgPnvyFP4F++Q2Loh/Euv1g/rT2GyARbLMJ2XRZ5szaZz5kmrDszh8LiLpV0hhBRhcaLsTIMATljfQRpJoGSG7lDOHLs4fQg28Je7gXLi7P3aZ3CI3IMI8TQN6seDdnb15Wug2jlfLB0JAEwsyEUE/Dz3Jo4xli0LZuXAoVFIJYCFQ6FR0nbTWmOy/dW8KiJCgZmIIjVmLc99CB7Vzkn4G+SvKe+K8zMu1nZnEwxa2iA7sbiaecAyTHICs4vWThrjK48YOUjovX/UNvKvpHjK27iFXCMSDALgCY015a1i/bvAB8jBR3ypDKkuSm+doGkax1BouFbeEVzTc+WUfFLDdzYuP84cADYKDp+U0UX8YCgARBCgBiNQAOVDvGcQLluyqDw5US35AQCfM5iaucVctWgoF1XkAAE+PQc/LnTIsVOKcaAjSQfOQZB+tK45jL+JLO8LbHhBAA06KPXf0qThsJbdjce/bzTosjTpM1B4jddGZRkaTPykA8yJBj2FQcQFQAASTHsPypTAKNgOVMs7Exm+g/c/8UpFDMFAzNsABmY+SqNfpVmVLWxgHKK/fWEDiQGvQ0eYAOX0NeUYcA7O2sNbnEj+NcALAsVyjkvhOpE6zzNdQnk9gih7kH74f5dkhAPia2igL5KAPE3mdBzpAtJbWTC67sSxLHSf63O01yDuy2XaNtNCOe0+1P2eHAmbhLnfoBzgDWJ60Nl11JOKxN69a7p7ws2kiLYIC6a/xAPiJj4dtdZqDZ4Xasz3UXJ1OUeEEnTMTy/6BUqA1x0ChVQBjEZmnSJI8O28fSkHiARZW2oCzC8vXzPmalkIUlghWuXmRVEwz6BRGyr+cnU05ZtBwB3hW2RoqiC3+lR4BHv6Um9aJyPcbOzRllRlT0XUT571E4hi/4/cgEDIWZgfEQI0GkLvuKhcuiXwLvsobu7VvNl5R4VHVonXypi2rlyylixWC7NCqu+ijb6+tScHf8LLbVbaL8oGp0nUn/FJwtk3B3hOhGiRoI6jYn2jyqLSJpjfDvGrNnIXUF9QzRocoHwqepPp1qyslFtjJbtosxnuHX0VRLa/U03dVWVrrgsAshC3h0H6k84rzhVwFLd4qpd0zqI8KA8lA59W3PlXLnk58cDpFx17ts6Wfw/AW/u1JAP4fr0pdvALbUMwt2rSkAAgk5ekn4Z6DWri5hiEDu5JAkBQFA0nzPvVLw/Ndi+TzJRCJCeYkkFj+KKrdomqY8uI78E5HWyCQLeUgsFO77AKTsgOo36Ve8BxhtXrbstuzbBhi7DNBBUEgaASRz0FVXDXNwTcJcHUKSYWPLnUC3dGIDXHUd2rsq2h8Mr8zH5z5EQKhcvhFpcLlhl2v4rbICBg25IB0BXWQP3qPwPjLEXIClXIYZzogiCmg6if9VUdq2HDXAqIRbYaLuOh1j8qruzGMd7d23MQQitvlB8ucTWbqVkhkeSPXj9zS00YZMW1/Ut+L9sri3Wt2Fs95ESiSZjeSIA86jYO5dsqRYw+d2E3b9xgiF92JJ8TegERApHZbD5rIuE+K5LOVAEgMUCzqQIE77mqLt9xV7RFtNFVA251JJAB12G8c6fxbpcPqI5NseV0GeIdnGxYVh3Vm4CWKrmFogk+8sQTIAFWo4MmQJbw4KxJK5QCdviJzkFtqvbWHXDjIokLbQa9Sok+UlifevHUreS3IyEMsRzADZp66mhrPkS49S3c42wN45wWzaAh4cGQrAOD5rnBETPTagt3YMdSxJ102/Yelat2gud3auOApzSoBVfCAxXTTeBvWZWV7x+hZvUD2505im31FssEugnDXMpDMilRqVLET6kVpPZq7cRI7pUuXF/h4ezaFvQx47lz49tSZA15mKp8B2eSwq33IutmUKrLCBiYDFZOaN4JitH4D2VW2l29evXLzXGlohJgbEjUr0HKryfkCj6g+vB9ScR9zZzybvGC+SgAR5nUmuozuWbKAC3YtDecyByY03YE//tdVdvuX3ex//9k=">
            <a:hlinkClick r:id="rId2"/>
          </p:cNvPr>
          <p:cNvSpPr>
            <a:spLocks noChangeAspect="1" noChangeArrowheads="1"/>
          </p:cNvSpPr>
          <p:nvPr/>
        </p:nvSpPr>
        <p:spPr bwMode="auto">
          <a:xfrm>
            <a:off x="53975" y="-1081088"/>
            <a:ext cx="2352675" cy="2257426"/>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data:image/jpeg;base64,/9j/4AAQSkZJRgABAQAAAQABAAD/2wCEAAkGBxQTEhUUExQWFhUXGBoaGBgYGRwfHBwaHx8cGCAbHx8fHCggGh0lHBwcITEhJykrLy4uFx8zODQsNygtLisBCgoKDg0OGxAQGzQkICYwLCwsLyw0NCw0NCwsLCwsLCwwLCwsLCwsLCwsLCwsLCwsLC0sLCwsLCwsLCwsLCwsLP/AABEIAL0AxQMBIgACEQEDEQH/xAAcAAABBQEBAQAAAAAAAAAAAAAGAgMEBQcAAQj/xAA+EAACAQIEAwYDBgUEAQUBAAABAhEAAwQSITEFQVEGEyJhcYEyQpEHFFKhscEjM2Jy0YKS4fBDFSRTsvFj/8QAGwEAAgMBAQEAAAAAAAAAAAAAAwQBAgUABgf/xAAwEQACAgEDAQYEBgMBAAAAAAAAAQIRAwQSITEFEyJBUWEGMnGRFYGhscHRFOHwI//aAAwDAQACEQMRAD8A0a0wmPy/aKXMBj4f+POk2nhmWIPKY5zJ868wyZcyQTIEk89az0PscEMsxy5/pHKk4k5CrSSF2UbT586XiVOQQwEaHao2HuZdNyBOxgDoDUkIlYzEgZWaQNCSN5HKmXvQZVdDqJ3JPpSMbbFwBRvIIJ/D5edWiW5lSIjRY5iBr9anllbSKdUzWmISOcAwSOeg0HPSk2BlNx7rKiBVzEmBoPj8pUj6VLsIUu5dMsBvroR5wf1qDxTAobd2ywzZ1yiRIgzDeok/Sui1Hlky8XQC+NdqbmML2sMjOi/E6AnwjYeU7+4oqw91jaw1zIytaVVuIwKsyt4WABAmNG9qcwCCzbFmyBbReSjUnqTzNRsZjgGyi4O9IJAJzGOZPQVEs0W6R0cbXLLPG3lW4GQ6lSrRpOsgj8xPnVeP4TXLlvwg/Ebp8IPNtSJ96p+McYvoxWxhWLFf5txgqDz/ABNHSKr8Pw13YPjDbxL/ACLl/h2+ZOUnxnzNRz5k/QXju02GnKhuY110CWV8A8pHgA9Zqqu4rG4m+Ldi1Yw90jXKM91UGviulIT0Amim05uZRZtlgNJ+C2PTTX2qQmewtw3b6oH1hF1BG2XmfehZNXhwfM+fu/sW7qUwYH2dXGl8ViZcjUuST/vdiT6AVcYrh9ksjYjE5wiqqpZthEIXbOzli585XehXG47upc4jMDcM5/5mUiVkc58qfwnZ97ym5i2zlmnuIhU5gMSZJjWBoKN3spK/IqsaToJhxawVJsWUdU2gZ9eccpnoaGOP9u8TbH8m6inTM0W19ssk/WrnDXwUUW2tIgkK3yggwQqD4zMz6VVj7PzinN7GYi5lzEKJAleTBR8E/hqIQ3PxEykorgCX7aYy5cm3lkbALm8vmmizs/gOItau3b3eAsPBcYkODGgA0AX0iaO+GcKw2EQdzZHh0DEakk6AdSatMrsJutr+Ff0o2xVSVAd7u3yYSnZPiWMc5RcdTvcdiqfUnX860jsZ2IfB2XtX8QjhyG7tFJyNsTmYwZGkRRa4kZRIEQAN4/amzeRYzMAfwzJ9NNTV3FSjtZTdUtyIeB4FhLBzWsNbzkyWKhmn32qxRC28nXblSBeY/BaP91w5R9NWNOnB3GHjuGPw2xkH11Y1PCIts9fKvxFR6kfuRXV4uEsp8q+cgE+5OteV25E0zsVhlVmdfjOg11jfTpJp+xauOM3wvlCsx1OXmANBUjBMC2VhuJ15R/n9q9wqhORiYkkzr1NLKNsO5UiGWKwuWVEZnY6z16TXtsjK6MCqwBIaT/30r3iFlHY3J7wIYKrqAfMe29PWMQGLRAKmD9JH5Vzi0+SVJNcHYOwO9YgsS0NB0AjQCpGHabhEkgHX35elQhjO6Jygs06E8/8Apqp4pxsLIe4A517tNXP+ldfrXbkiKbJnE718YpChsLYUeKSWuOTuAB8MaRTfEuKIuZyIGmrbew61QvxFzpkW0D8z6t7IP3JquxmLshlVrjXbp2Ugsx/ttp/gVVvcWUaJOHxXeXbjk3GtsJybegPQb0/c4hkDQEtDnljUebHf0qEtu8ZBIsBuTAPeI6BAcqf6ifSrPhvC8rBgssPnuQ7n0Hwp6KKz83aOHAuHb9v7/oYjglPloi4DCXbxzKuWfnOk+eutXWE4NaSM5N1gZ02BqwS0Tq0n+7avRfXlL+S7fXavPZ+1c+Z0uF7f2E2JCWDHT4R0Xf61X46zbtibjBZ92PpzqxuM7aSEH4U392NRjhlXYeI+7H/vnSWNNzpcv2CRlXXgDLvCbGJxCMmGZ3tyUGbLJ3zOTsoOsVIxvY049le/iBlDMWXD+IkncF5yiPQ1f3+CpekXVlTus+Jh0ZhsvVRv1q3sWCqqltQiAQqIIUDoK93oITjhipqmjO1Ek5vb0KnAdnsLgbY7u0qldFk57jMdhJ2k9AI1qTw0E+M6yIXz18Tek6L5CedM9331zKD4FmSOmxM9XMqP6QTzFT8TDHuUECB3hHypyQf1Nt5CTTwsM23LkXCxCiRbHU7F/wBQPKTUhkPWOnMzTsctBGkDkP2FJZwPLz/7vUN11JSvoRhgyfjdm6geFfy1/On7VkL8ICj+kfvUXE8QVCZGxgFj8X9q7kUzh1vXNWED+s5ffKNT+VCea+IqwixVzLg9xV683htMlmfncZ39lH7mhmxYxGGxbXVz4sXotOyj+KgHiEqDlCzRYmCT5iXPT4V+g1PvUxGhfCoAEQBpXKE38zJ3xXRERcFdOpKJ5Nqfy2/OuqUynpPX1rq7uIEd9MlNfUFRBzcpGpjelYi5n02kyaacqGLR4iI9p2+tN5iXAjSd/wDFRF8lmuAcx/DLts3bti93LROUAtI215GSDXcN7RW1VTEuQQ6nTx9cx3G/tRPj7Q1bbWJHTegntv2fFzCu+HSbq6iBqdIYL5laJKFg4zrqeY/FC5muPcNvPGdkcrKjZc50C77RvVLY7Q4a2xt4Sy924flsjc+bkEn2ob7DYFbzlcQjXcoBsqzkKizqXUfCo8496PcRxJLQy2FS2IguqwT5Lzj86R1Gohge18v0GsUJZOnCK5+H32AOKvjDzvYw4m6R0e405am8Jw2WbeFti0p+IjVj5vcOpNQLTSdZjn1Pvyq2wQe74B4bY3C6D3PM+tYmq1WTIuXx6eX+x7HgjDnz9yywtu1a0E3Lh3C6/nyqbF19JFtei6t9dhXuDsQMtpM3povux/aalLYA1uPm/ot6L7n4m/IUpg7M1OodqNL1l/CKZNTCPnYyllfmOaNPE0x7dal8ttOU6D/J+lIOIOgtqFA2gCmsmslo9dTWtj+HsSd5ZuXt0Ep6tvoh1rsA/tp/yaSiSNNB0ApaWwP8mu73eNY36D15AeZrZwaXFgVY40LynKXUdtiNvqar+MY2ALSHM76EA7L0HQttPIZjyqqxXbbBqcouG8TMC0pKmN4fRSBzO1Djdrriu9xLSlyDq5MDTYKvlAmdvWm4wbBOSDoAWLZnVidl3ZzoAPIbDoFrsGmQFQfEfE5+ZmPMnkOQHQUCYHt0Q6tesToQclzxLqZZcyga6adNJo24fxqzdKqjAZtQDoW9Dsx8gZqHFolNMfxgcJKKWI+QQJ8pJj3NRMPg8Q0m7cW2D8trxv73GGUf6VNWrLvofeuRCQD9KDKEb3MKpNKkRsJg0t6qoDayxJZv9x1pbgz5VLFvypWUUN6rBFfOvuiNsmR7dmNf++tPKh9q9xGJt21DO0A6Dz9t6reKdscFhxD3gzRORNW18hqPel/xHHLjH4voXWKXVlsLRrqzrG/avczfwMKCvW48E+yg11W36p8qK/78zqj6h0TAiSSdvPzpjE41LbLmaO8bKs7s3QD0qo7RcfW3FuzcUuNXO4AGuWQd5ig/H8ZuNluM03RJLDXLzGXp5AUxCEpPgmc0lyH2MxSzN66qIPxMBP11qLf7Y4NSP42x+VWb9Ky+4GdjcuktcbcnWPL/ADTXf/lP56EU73aE97D+9j8JfuXTZdLKMwNw5cpuMPmYnSPKvWwYnu8MvesfiuyCB5A7CgKyjuy27ZGYkspJjYaieciDFWN/FXsDdGVu7LoBfUHwHMZUg8s0MMw1E1h6jsuM8j25PE+af+jQxayUYq48BQvBnNzu86yPjyyQvkW2zeVEuBwFq0uUAsenU9aY7OY3D37C3MP/AC+abFGicr/MW1mee9WLOeUDppTWn0UMK6W/UHl1M8n0PbrMR4iFHICmFaYAB9KeXBzq2vrypYtxIBPoP0psANBOpjrXZlWY5CSxOgHUk6CmcVjUUhSyjeddgBMnkKAu0/GziSbaSMOPl53D+J+o6LtVoQciJSotuJ9tU1GHi8f/AJDIsj053T6QPOhPivEL2JJF26xTmgOVD/TlHy+szSMn5bVxSmFBIFbZFtpBLHciPIAbKOgprF3ivdJ+NvEfLXQe8VZcPwL3mhFLHkIJ94Gp9Kc7WdjsXbTvWUwCOkKRtoDpqAPepp0cUVpyVBPy2VP1LP8Aowo57R8PRPuzoAgxCgOo0XPkzhl/CZFZ5Zv5rXh3cAegVVtx9aMeOY9733ezaVrtyzZIFtAS3fRE6bBU3J/GKzNU5/5GLa6S3OX0rz/MYxxXdyb9gm7D9o7l9/u7g3QFLLeGoGU5SrnnroDvuOVHVu1Aihv7OuC/dcFbRlIuEHNIg6Expy5n3oqtx5fWvH9t9oz1Od4MbqC/UNjjtjbEZK8eACToAJJ8hzqXbQEjWg/7YuKDC8OuBWAe+Vsr5BtWPlCA68pFJ6XsbLnaafF0S8tGM9re1VzHYxmDEWFMW0mFyKdGPm0T71Mx11XKsWTRAMwIlgNfeNqExg+7IznbaSMp5yDswjYzT2HxalwqiRrPQnlX0LHpceKMVFVSpAO+bW0vLeNsH/ygeqn/ABXVJ7GcPzpcaY8QWPIfvqa9rpZ4xdBoaWcluRod/hFnh9o3Ce+vnS2Lmqho3CDSF3kydqEO5JJJkk7nqaKu1z95fC6AW1yr0zHU/sPaqcWwR58xzBprGqiJTbbKprOhI5CqZsHe1ItMV6qC0esDStF7G9nvvVwl5Fm0wL6fG24QHoBq39wrSb9sKkW1CgD4VED6UTgqfNXDseVu4ZhEi4RrtrprRh22wFq49zFvdVkt5bAt9WtjnrJktsBQZxxVXiN3YIt0uANgIzfrXdmsEMQty48se9EKCZJIn0GkCd9KzM2lc9QpxlVKvuxuGRRx01fIfdhOIWjxG6EXurOIt21RT8JvKCYWNNgdK0uFHr/3lWK37LyptDILHiTKIm6niAB/CI1POtNwfEruMtJdsLkt3FDFidydxPSZ0FFySx4IXJ0l5tg1cmWWO4ilv4jJ/CN/fktUmK4k7iB4R0Xn6mpB4Ifmf/apP6nWo/FeC3FsscOy3bkHKreGT0B2DRtNZ34vpHJRU+v2C91JK6BXjWMBlQRkX4j1Pr0Fdwvs9ib4zWsPcZPxGFU+a5yMw8xIrQex3Yy1bt272ITNfKhsrQVtmNgOZH4j+VGkVtxkkvCKvl2zCOJcBxFogXLLrOxgEH0IJB9JruCcAuYq8LKjLpLsfkXrHMnYD/FaL9pl4i1ZXkXJ9wpj9af+zq3/AO1ZtMzXX16gQsflU7uCKJnBuBWsJbFu2CTB8bRmadSCQB7UKdvOID7q4nRoHnJYLHqGo/vJIIn0PNTWS/bArpbtvbQkXbwzKBOW6o205MQG9jUqVcs6jMbVxVcQQqF8qydAiSSZP9X6UXdneNWreIwxwqd5cvZEunKSFMsWJIMsxGUzyyielAfHOG3rQQXbToDoucRMasY3Ekz70X9jLOTD2XDH+aXgDchoyiN9BzpHPhjmi5J3w1XkxiM3Fba87NxUD1p0R0FRLV8GD1p8Gvlct0ZMecR1WjbSsi+3LiSm9hbLguqq9xlDZSZhRrBjQHlyrWZr56+2HF95xS6v/wAaW0H+3P8Aq5Feg+G1Kert9Em/4/kBmVRKbHWrYstcQBQYVRIzTExoNTG7QB+lV/CDBY840B26T50m8cwBJ9ug/wCaetkISZIMAwI1Hvoete9bE0qDjsriMtpsmxuN+UAfpXlVfZjEr3TDN87Eehg11Z+WPjZt4H/5o3ngPZGyQb+ITvL105/ETCKdVQDbRYk7kz5AMdueEWbWDZ7NpEZWSCo1AJAPrRgt0HYz6VV9q8GbuEv241NtiPUeIbelaMZKStPgwmqGOxWX7lZKiJWW03afEfWan462YOUweR/f23oc+y/Gi5gFI+W46/U5v3orubE9Nferp8kHzd9s3CTaxYxAhUxKyR//AEQ5LigepVv9VUXYrGMrtbBABBeTpqBGpOyxvAk1q32jcK+8YTFW4zXLBGJt9YAi4o6+HX/TWO9m2Nu9beP4ZcW2aRHiExroOvtUSVMlM1XspwdsVd/jMzWLaSRIHeFpGw1Cxy3itNtWgqhVUKAIUAQAOgFCv2fRkvifFnWdQdMoiOg3osDbV88+ItTPJrHjl8sapfux7DGo2IvrH5VDuCDrsdD+x9RUxzpULHPIbz196x4bb4GoX0IXE+3iYC7Zs37blbisxuLByQcpkbkag6daNrOIR1V0YFWAKkHQg6gisY+1q02TDXV3Be2fRgtzX/bXv2adrSk4O42nxYctyb4ja/tOpXpqOlfRex8u7SQTft+olnxdZILvtSueHD8/E/0geW9Wv2ej/wBmp1/mXN/7iKF/tFS9ftm4qki1lux/SVhh9JIq++zi5lwIZjM3LhHmCRt1JO3rWtVCgUY5JB/Oh/jlj7xZZAQHugoCflvoM1tj5GI89qv3mNd+nTy8/Wh/iH/kVdzb71f7rbT+gqdqktrOTado+Ze0PEb9663fsSyZlIgDKRoR9RWlcPAt2LSLBKW0UxsDAb96oPtg4H3eNGItj+Fi0F0eTwA49z4vc9Kn8BvhsMt12IVFh5iMy6GdJJIiqRgoLalSLOTk7Yd9luJ5kyMRmTT1HKiW3fmsLfjF9cRbuJ4Aik5Tt3bcnHVuXOtF7P8Aai3fthlPkwO6nofP9a8R212S4ZHlxrwv9GaWnyqcdr6hjexSojXHYKiKWZjsANSa+Ye1HFfvWNv3wIFy4Ss7hdlnzygVr/2qY9hwtwh+O4itH4ZzR9QKwma0PhvRqGOWZ9W6/JC+rbUtpd8I4Dfvibdp3X+ganqRP61fHssQVLZlAGVl1ZhOkx09OZFD3/qRVUgglVCgqWUwJiYNXPBO0TrB8VwKQcrsSRBkZTuPTnW/Pf5BcHcdGuS8XguRFREfKsxI1M9a8rr3bEXmJYZI5Db6cta6lnGRpRy4kqs2vGW1dGttOVwQwDEEjyIIIPpWR3+1nEeGYu/hxiO+soVyC/4mKtsVbcHcTt5Vq9+7Wb/ahwVsQtvFWRN60rB1Gua2DJPqsz6GvK/D+tlizd3J+GX2T8jPy4bW6h3sD2ktW+/yhltX7mcLcPwXo8QBG6sOfIrWnniiu4VCSsFpOxiNfMCQB1J8qxTsElq/bNtwpa205WOjKfECBsYM05jsTe4Xj7OZrv3O8DlQkSFJh1Ut8OVip15GvdRyW6YhOCXKD/iSt3wuJ5geehMehAIrMsNwezbPEsLccIlywL+HzfiUkqo89cta5xawEcs7AW7KXLrnWFCrA/4G51NZH21xau2BvqpUMpRlaJBhQZjTfXTrRMvijSfJSPD9gi+yrjQ8AaAbg7pv711U+4MfStQ7yvnzh137veZdluar5Ov7xr7VrXZXtF96tw2l5dGH4hyceR59DXjPiPs5yktTBe0v4Y7ppL5GErvUDGNpTeN4ratqWdgAPiaQFHqx0PoKat4pbhTKwZSAwII1XlH4p20rzUMM14muB+NIpvtAw4bAYlm0yXLWQ/1LkU/qR7VlHDCTirADZZurJPlr+cR71q32q3RawCoTq91Z9RNxqxy1cLXbbLo2YEdYBmTy5V7XsBt6e/Lc6/RfwJZelmvY3Hi4CGJHhChh010I571K7H9o0sFcNdyKoebbofAxbkQdUbNGm2tAWFx1+87KjL4YkkAfFOkgb6TtSeL4JUtXHBJvd3ObNOogkZeQ8z0rbnJ7k0uQENu1pm9/fx4mnwpmHqVGsf8A1HuarlUm/ZVt+4uFvVpJHttQH9jXE3xVm9YuXGzWWUhjBJtv8uugIYfFE1o1myO/d5y27NvICTpJ1Ykn1kmmExYBu2PBvvXCkEfxLZcof6h4wPQiV9xWU9l8SM4tv8DeILy7wDSR+X0rT+y/aK5inxi74RbbPa8Pwi3lths2zd4yOY1iDrsKxuxeObOuhzFh9Sw/WubT5R1NF/xsuNI8dxpI5ljsD1MewFVvZnEd3iwXcqmYo5X8IU+x8VWHEsX4RdXW7cEWVGuQHwlo/ETKj3NVmFw4sXrKsZKspfXmTBAI6TFDlFNUyydO0aLcv27qNh7jKyuA0HddfCWjb/B8qzvi/ZNrQuHNLKxm2qkwJ5GdREGelaFKKzLbthm57BVnrl19sxJ5xSLaagkgkiJEbjYaEgeGBE/LWRPHLR3PF8vmh/HKObwz6+pmPC+EtdaBactyEQDVngOB33zC3ZbRoOYhTInQZiJ25Ue3MOSFOYKs+IQxZh+EZdQJ3ri2WFCM5A8NhCqiOrBPhH9x+tOYMkssN7VWByVje1AGvZ/FHaw59cv+a6jm7hkIU4nwMRIthwoTyAQGf7idYryj0ineS9ApxfHFYHKZ69R7VG4BjM14KdQWOn9JUq37U5xPspbtWWuNiRZYAwXAKz01196B7HaO3ZKutxrjKRED8iYAAryP4a4xcYK2afexa5I3EuGjh9pcl2MR3mYFTrbysQsdfBv/AHQaidqe2l7iVtLV9ba92CVKiMzxBP8ATI5U1iiuIxDXsQCBcYlgp+GdvYVXdojhi6rhkhVEMwJIY+/Trzr1MW3t3LlJffzENicW0w+7IcZtcQw9u1jcULZw2l1Lh8N+0NbbedxDpz5GDQp9ofEEu3baWQwsWhFrNudZLH8onXShS1K3LZG+ZY9ZFEvbG2oYRzNFnOpKvMrjxXCV+Q7cXvrKkGGgEHow/wCam8LxFxAl8Mmb8K6sCN0J5Anfyqo7N35V0PymR6H/AJq0wVsC66yqG6AyZiQGIkMByBiNSKu4qScX0F7rlBzd7Kfe2W/mN2wwVkUkSp8gfhA260XcF4MtgACABMKNl6mTrNZxwjtbdwSvbW2LqTIVmPhY6GGA1U7xG89aU3bXGXL6v3qolq5Js200YLGbvGbVgVOwj0mvJ6jsjW5cnduSWNdH7fT1Hf8AJW33LTt/b+/XbNtSDh7WbvGB1ZjpC9QBpPmaHsRwi0iuqKE8I8QEmAdaOOOYIW7pC6owDofJtY9qosYkEMNxt+v7V6jS6KGmwxxQ6IVeVy6g/bsLbCrB8Z0B0zdWgamOZNOgldFBYEEZQoCmdDI3I86d4gTfuLdOrKCodzCweSgwN+g+tR7VlQDlJZjAMExp+IkwAPSpIB3snx5+G41bnyAm3eT8VsnUeq/EPMetbr2t4TcxdhPu7BobP3TGEvBiGBJ8gZ3jfnFfP/aKzlvawSyhjlEDpA6+tEXYz7Sb+CVbLgXrAgKGJm2D0I1ZR+E7Ua+Clcmjcfwdvh+BvKoBu30CQmilhOijlbQEsTzMDnFYT3WUlemntWxdoM+I8dxsxYacgF3AUfKP+mso4xay3D6lT6j/AIpfDmTltXQay4HGFvqO8MaCcqjvPlcn4BsSBzaDoeWtddwrPmIEiD4jpMbkddaTwe3nuqoIEggkmIEa0R8UAAVFIPhy6eR2+gNMipb8LIezaCpmJtqcpO5iCWPw20md9TU0WCf5jK7/ACraBCInKNlG2rak1V9m8Wi4XxMLa22cPcI5bj1aDG1T2/iGXHgGotgkk/1XCNB/bPrQJRTtPoETroP2MSWOS0HbebrLNsEfKqiAx6ctDNJzKubUQGm40wJP4svxHy5UnE4lgoksoOiroM3kANl852pD4C2yqz+NlgoluVt2+cySBcI6kmTVW6JqxAxFwybZ7pTqM6gs3mQdVHQGuqbauJbHiS0A2oNwFmbqSTp7LpXtQ5z8o/sSox83+4DcQx97ENnvXGc+ew9BsKYFkRtpTqJrSwOlXhjUVSIlNvqN2RuDuP8As1V8R4aVOZNRuV/cf4q2ueFgeR0PryNOxyolFFJoEwdVYbAg/QzV12gE+L6UjiHC92Qb7qP1H+KVx8FURTvlFL5F4kOYpJxkVvA8SEujNqDII69PzooW4gu2xfnO5KqsfAGBAZgNtY05ChnCJlw7E5QzXFyGRmDJqZ5qIIjrRdw5V0voJZ1ku5kzz303o29CrxtV7isRaMhXMawGhiAPKN/IGmOE3/4+JGuRmlfMgAECPL2qyuq3diG8LeGRuDzAPIdKqLyG0Q4Yi0rBPEczEtvA/OrNWii4ZpnB8cMXhVtNpisOsqrES9oek6jb1Xzqo4riFsoWumJ+FebHoB+/KgQ8cWzcz2MxuhgRcBYEEdDpykbRVj2ot5il8MzLeGYZiSVcfEuuw5j1qHlcUo0Ehj3NuytvcSuMgXMtuNGMSx9+QilJl8PePC/KpOUEnUSFEBT6Emq7EoG126mJjzjnVvw/hFtT4c91t8zL4VMaeESSfIn1qqaoicWpDHF+G5rYKsHuLOirCld8qjUkjrtQm+xrSUsG2QVVnukQRmExvqq7D1IoW4twN7N62GUKLjqVAMgAsJX1E/Q1Kl6lXH0NQxeIC2RPJR9YFZNxp5MncuxrR+N3CEbpsPSs34mJIEdT+9J6bmdmhquIUe8BtW3vKLkhQGJ9htVlduAsWtBu7SCCZjQ66neaosMQGBJIE+KN8vMfSr682YgBcqDRVOpjqT1rRMwt+y7LnvoQpIKsmYE7ypKr+9EIV2OSGzKNRGW2s/NcOpnosyfLehTs9cZcSoVspe2yFhE+GG0nQNC6Hzoss4dAAJCDoWNwz1IOhafI0CdJhI20M4eygZpvNdYnVkt+LT5EIEKg6kj3NSP/AFFbTAC3LzqW17tTsWyzlX1JJr3FMW8FlSeT3HMZB0VdAXPppSfu+QZEZFAPwA5jPNm5s3tVCw59zf4mu94W+d0RZ8lVlJVROm1dULH8Rt2CBdVyzCfGwDRyOUfADykCuqakdaBPfypQ3pua7U70YGLJDSp2pC3YAkajQ15cdV1J9Ov/ADTOIwjAq7sFQkDIDNxzuAByJ566CpIJmCw/fXbaFsguXEthvNmCgAczr7Ve8X7Fsbk35s2LcgtILvGipbUE5mPM7CoXB0Nu9avnW7bdSAolLagzlXq0btWj43tRhchvA2rbyVBdCXVt9FO5O4O1LZZLckMYtyi6ME4naey72r1qLisAQeXMT10og7LY0MjrqcpBWAJIPITJ3HLrVVxm82MxN67bVmRWXMW+MiYztzkneNhXcCu27avez/EGTuVBJPl6ee2tFUUkUlNsKXxiID3t116W7eViZ5agmeWbTlVTjMYGuQlt0CgnxXWzE9RkBjzqpuYt7pVRbKJIi3aAXTeSd2bzNaXwrg1nE2rd4wGVTnbNH9wYroDA5b1ZvagfVmXOCGYEgNMwNT9W5ecVfcAxXe2WwxJic1pm1hh8s7eXoac7acTwzgW7QtuEaAQpzQOWY7jzpXBbFpkV8gzDlmJVJ0mBop6TJqs6lEvjk4SKxgQSrCCDBB5EUQdn71y5a7pQx7nOxYQQqAFpKkjNGwny9K69wsXrii4Wt3I8L5f5i7AsvI/nSX7PmxcW5cdXstmS5kzK0HQSOakxsaDGaun1GcmNuNroWnBcXadSbLczmLGDI+d9oHQT7V5i7IvACDkRlcPlALMCCCoOyeZkkUtcNbygL/DRWnu7YGp63Gjxn+kaCnsShAUsMudgFDN42M8hyAEmrydJgIRtoj8bMpPXXyoEcy6tyzH9Iou7SYsgETy19ekUE4S5mS4vMeJf++tD0sebGNY+EhCrDwdg0H0mP0omu4WSSD5VR8TRVKtBlkViOWbYmfbar2ziQ2u0gROlOiA5w22q3rQYgANmYkxAYFDJ+UaiiSzc72RbPd2zovciHfzkiUSZ10JoVZlV0bTcBiduon3AojxWIyBvvGM7q2Zy2sMgFxx5tBY+sihZFzwEg15k21w8W1ChYVNO8vPoPQHQnzg1Ucc7Uph7Yt4R7b3Cf/EuZUHNmY/ExPlQxxnF2r0JZtZVU63LrtcuH3YkD0WoalUECAPzqY4vUh5PQsLHGbyyVBDMZdyEL3D1YtO3ICABXVW970Vj7V1EpegO36lo7DrS7aMw0ygTBZjAHn5+gqTYwSFv5iEruqnMZ5Tl0X61LvoiwoTvLmkA6Jbn5mAmJ5LMmhuXki9EBsOiMraux+FQDmf3MZE5lqnYbBFQbjiWjV9QoX8CA6x1aJapvBOHPcBNpC5zHPdbeV0glRCIvJZA9ajDG5z4X0Bh2GXwmJygEy7bc4151V2WRJu38oAzCSPCiDU++wHnT3FeFW1Q57jF22BMyJ1K6SI5elTrOKwOHshu9um648TKjO+vyzlgek0P47iltpFiw5uSRHxPrrDFTkTrEmhuCkqCRm4OylvcJOFZ3t3LbShAlz4Q2/igAkdKqsPYJZ3V7a2xozAMFE8kESfQbzVzc4dduLN4DTa2p0TqSxIWf6Rr508nCbQEuGuAGFGoWf6VB1nrJokXSpsFLl2kR+EYc3P5dolc2rXDGcDlA1C7Hflzq4v22vWGw4uLbtI2Y92IXNGwVRLjnO2tPWsG0AMFRAPDaA/Ucz5a16EzAgCY0yucttT/AFQJdv6RUNlkgewfA7Qhn725+EAd2D6Lq5HmYFFGHwNoWwvcjICDlUkJn5MZ8TsIHiMRGleYPDFVAUG5c+ZlTTz8TkCPIVJVQ2xIA/8AK5zeyA+EsPxfCOU1zlZCVDePtFgQsvcAlVtAeFvxM5OgPnvyFP4F++Q2Loh/Euv1g/rT2GyARbLMJ2XRZ5szaZz5kmrDszh8LiLpV0hhBRhcaLsTIMATljfQRpJoGSG7lDOHLs4fQg28Je7gXLi7P3aZ3CI3IMI8TQN6seDdnb15Wug2jlfLB0JAEwsyEUE/Dz3Jo4xli0LZuXAoVFIJYCFQ6FR0nbTWmOy/dW8KiJCgZmIIjVmLc99CB7Vzkn4G+SvKe+K8zMu1nZnEwxa2iA7sbiaecAyTHICs4vWThrjK48YOUjovX/UNvKvpHjK27iFXCMSDALgCY015a1i/bvAB8jBR3ypDKkuSm+doGkax1BouFbeEVzTc+WUfFLDdzYuP84cADYKDp+U0UX8YCgARBCgBiNQAOVDvGcQLluyqDw5US35AQCfM5iaucVctWgoF1XkAAE+PQc/LnTIsVOKcaAjSQfOQZB+tK45jL+JLO8LbHhBAA06KPXf0qThsJbdjce/bzTosjTpM1B4jddGZRkaTPykA8yJBj2FQcQFQAASTHsPypTAKNgOVMs7Exm+g/c/8UpFDMFAzNsABmY+SqNfpVmVLWxgHKK/fWEDiQGvQ0eYAOX0NeUYcA7O2sNbnEj+NcALAsVyjkvhOpE6zzNdQnk9gih7kH74f5dkhAPia2igL5KAPE3mdBzpAtJbWTC67sSxLHSf63O01yDuy2XaNtNCOe0+1P2eHAmbhLnfoBzgDWJ60Nl11JOKxN69a7p7ws2kiLYIC6a/xAPiJj4dtdZqDZ4Xasz3UXJ1OUeEEnTMTy/6BUqA1x0ChVQBjEZmnSJI8O28fSkHiARZW2oCzC8vXzPmalkIUlghWuXmRVEwz6BRGyr+cnU05ZtBwB3hW2RoqiC3+lR4BHv6Um9aJyPcbOzRllRlT0XUT571E4hi/4/cgEDIWZgfEQI0GkLvuKhcuiXwLvsobu7VvNl5R4VHVonXypi2rlyylixWC7NCqu+ijb6+tScHf8LLbVbaL8oGp0nUn/FJwtk3B3hOhGiRoI6jYn2jyqLSJpjfDvGrNnIXUF9QzRocoHwqepPp1qyslFtjJbtosxnuHX0VRLa/U03dVWVrrgsAshC3h0H6k84rzhVwFLd4qpd0zqI8KA8lA59W3PlXLnk58cDpFx17ts6Wfw/AW/u1JAP4fr0pdvALbUMwt2rSkAAgk5ekn4Z6DWri5hiEDu5JAkBQFA0nzPvVLw/Ndi+TzJRCJCeYkkFj+KKrdomqY8uI78E5HWyCQLeUgsFO77AKTsgOo36Ve8BxhtXrbstuzbBhi7DNBBUEgaASRz0FVXDXNwTcJcHUKSYWPLnUC3dGIDXHUd2rsq2h8Mr8zH5z5EQKhcvhFpcLlhl2v4rbICBg25IB0BXWQP3qPwPjLEXIClXIYZzogiCmg6if9VUdq2HDXAqIRbYaLuOh1j8qruzGMd7d23MQQitvlB8ucTWbqVkhkeSPXj9zS00YZMW1/Ut+L9sri3Wt2Fs95ESiSZjeSIA86jYO5dsqRYw+d2E3b9xgiF92JJ8TegERApHZbD5rIuE+K5LOVAEgMUCzqQIE77mqLt9xV7RFtNFVA251JJAB12G8c6fxbpcPqI5NseV0GeIdnGxYVh3Vm4CWKrmFogk+8sQTIAFWo4MmQJbw4KxJK5QCdviJzkFtqvbWHXDjIokLbQa9Sok+UlifevHUreS3IyEMsRzADZp66mhrPkS49S3c42wN45wWzaAh4cGQrAOD5rnBETPTagt3YMdSxJ102/Yelat2gud3auOApzSoBVfCAxXTTeBvWZWV7x+hZvUD2505im31FssEugnDXMpDMilRqVLET6kVpPZq7cRI7pUuXF/h4ezaFvQx47lz49tSZA15mKp8B2eSwq33IutmUKrLCBiYDFZOaN4JitH4D2VW2l29evXLzXGlohJgbEjUr0HKryfkCj6g+vB9ScR9zZzybvGC+SgAR5nUmuozuWbKAC3YtDecyByY03YE//tdVdvuX3ex//9k=">
            <a:hlinkClick r:id="rId2"/>
          </p:cNvPr>
          <p:cNvSpPr>
            <a:spLocks noChangeAspect="1" noChangeArrowheads="1"/>
          </p:cNvSpPr>
          <p:nvPr/>
        </p:nvSpPr>
        <p:spPr bwMode="auto">
          <a:xfrm>
            <a:off x="53975" y="-1081088"/>
            <a:ext cx="2352675" cy="2257426"/>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data:image/jpeg;base64,/9j/4AAQSkZJRgABAQAAAQABAAD/2wCEAAkGBxQTEhUUExQWFhUXGBoaGBgYGRwfHBwaHx8cGCAbHx8fHCggGh0lHBwcITEhJykrLy4uFx8zODQsNygtLisBCgoKDg0OGxAQGzQkICYwLCwsLyw0NCw0NCwsLCwsLCwwLCwsLCwsLCwsLCwsLCwsLC0sLCwsLCwsLCwsLCwsLP/AABEIAL0AxQMBIgACEQEDEQH/xAAcAAABBQEBAQAAAAAAAAAAAAAGAgMEBQcAAQj/xAA+EAACAQIEAwYDBgUEAQUBAAABAhEAAwQSITEFQVEGEyJhcYEyQpEHFFKhscEjM2Jy0YKS4fBDFSRTsvFj/8QAGwEAAgMBAQEAAAAAAAAAAAAAAwQBAgUABgf/xAAwEQACAgEDAQYEBgMBAAAAAAAAAQIRAwQSITEFEyJBUWEGMnGRFYGhscHRFOHwI//aAAwDAQACEQMRAD8A0a0wmPy/aKXMBj4f+POk2nhmWIPKY5zJ868wyZcyQTIEk89az0PscEMsxy5/pHKk4k5CrSSF2UbT586XiVOQQwEaHao2HuZdNyBOxgDoDUkIlYzEgZWaQNCSN5HKmXvQZVdDqJ3JPpSMbbFwBRvIIJ/D5edWiW5lSIjRY5iBr9anllbSKdUzWmISOcAwSOeg0HPSk2BlNx7rKiBVzEmBoPj8pUj6VLsIUu5dMsBvroR5wf1qDxTAobd2ywzZ1yiRIgzDeok/Sui1Hlky8XQC+NdqbmML2sMjOi/E6AnwjYeU7+4oqw91jaw1zIytaVVuIwKsyt4WABAmNG9qcwCCzbFmyBbReSjUnqTzNRsZjgGyi4O9IJAJzGOZPQVEs0W6R0cbXLLPG3lW4GQ6lSrRpOsgj8xPnVeP4TXLlvwg/Ebp8IPNtSJ96p+McYvoxWxhWLFf5txgqDz/ABNHSKr8Pw13YPjDbxL/ACLl/h2+ZOUnxnzNRz5k/QXju02GnKhuY110CWV8A8pHgA9Zqqu4rG4m+Ldi1Yw90jXKM91UGviulIT0Amim05uZRZtlgNJ+C2PTTX2qQmewtw3b6oH1hF1BG2XmfehZNXhwfM+fu/sW7qUwYH2dXGl8ViZcjUuST/vdiT6AVcYrh9ksjYjE5wiqqpZthEIXbOzli585XehXG47upc4jMDcM5/5mUiVkc58qfwnZ97ym5i2zlmnuIhU5gMSZJjWBoKN3spK/IqsaToJhxawVJsWUdU2gZ9eccpnoaGOP9u8TbH8m6inTM0W19ssk/WrnDXwUUW2tIgkK3yggwQqD4zMz6VVj7PzinN7GYi5lzEKJAleTBR8E/hqIQ3PxEykorgCX7aYy5cm3lkbALm8vmmizs/gOItau3b3eAsPBcYkODGgA0AX0iaO+GcKw2EQdzZHh0DEakk6AdSatMrsJutr+Ff0o2xVSVAd7u3yYSnZPiWMc5RcdTvcdiqfUnX860jsZ2IfB2XtX8QjhyG7tFJyNsTmYwZGkRRa4kZRIEQAN4/amzeRYzMAfwzJ9NNTV3FSjtZTdUtyIeB4FhLBzWsNbzkyWKhmn32qxRC28nXblSBeY/BaP91w5R9NWNOnB3GHjuGPw2xkH11Y1PCIts9fKvxFR6kfuRXV4uEsp8q+cgE+5OteV25E0zsVhlVmdfjOg11jfTpJp+xauOM3wvlCsx1OXmANBUjBMC2VhuJ15R/n9q9wqhORiYkkzr1NLKNsO5UiGWKwuWVEZnY6z16TXtsjK6MCqwBIaT/30r3iFlHY3J7wIYKrqAfMe29PWMQGLRAKmD9JH5Vzi0+SVJNcHYOwO9YgsS0NB0AjQCpGHabhEkgHX35elQhjO6Jygs06E8/8Apqp4pxsLIe4A517tNXP+ldfrXbkiKbJnE718YpChsLYUeKSWuOTuAB8MaRTfEuKIuZyIGmrbew61QvxFzpkW0D8z6t7IP3JquxmLshlVrjXbp2Ugsx/ttp/gVVvcWUaJOHxXeXbjk3GtsJybegPQb0/c4hkDQEtDnljUebHf0qEtu8ZBIsBuTAPeI6BAcqf6ifSrPhvC8rBgssPnuQ7n0Hwp6KKz83aOHAuHb9v7/oYjglPloi4DCXbxzKuWfnOk+eutXWE4NaSM5N1gZ02BqwS0Tq0n+7avRfXlL+S7fXavPZ+1c+Z0uF7f2E2JCWDHT4R0Xf61X46zbtibjBZ92PpzqxuM7aSEH4U392NRjhlXYeI+7H/vnSWNNzpcv2CRlXXgDLvCbGJxCMmGZ3tyUGbLJ3zOTsoOsVIxvY049le/iBlDMWXD+IkncF5yiPQ1f3+CpekXVlTus+Jh0ZhsvVRv1q3sWCqqltQiAQqIIUDoK93oITjhipqmjO1Ek5vb0KnAdnsLgbY7u0qldFk57jMdhJ2k9AI1qTw0E+M6yIXz18Tek6L5CedM9331zKD4FmSOmxM9XMqP6QTzFT8TDHuUECB3hHypyQf1Nt5CTTwsM23LkXCxCiRbHU7F/wBQPKTUhkPWOnMzTsctBGkDkP2FJZwPLz/7vUN11JSvoRhgyfjdm6geFfy1/On7VkL8ICj+kfvUXE8QVCZGxgFj8X9q7kUzh1vXNWED+s5ffKNT+VCea+IqwixVzLg9xV683htMlmfncZ39lH7mhmxYxGGxbXVz4sXotOyj+KgHiEqDlCzRYmCT5iXPT4V+g1PvUxGhfCoAEQBpXKE38zJ3xXRERcFdOpKJ5Nqfy2/OuqUynpPX1rq7uIEd9MlNfUFRBzcpGpjelYi5n02kyaacqGLR4iI9p2+tN5iXAjSd/wDFRF8lmuAcx/DLts3bti93LROUAtI215GSDXcN7RW1VTEuQQ6nTx9cx3G/tRPj7Q1bbWJHTegntv2fFzCu+HSbq6iBqdIYL5laJKFg4zrqeY/FC5muPcNvPGdkcrKjZc50C77RvVLY7Q4a2xt4Sy924flsjc+bkEn2ob7DYFbzlcQjXcoBsqzkKizqXUfCo8496PcRxJLQy2FS2IguqwT5Lzj86R1Gohge18v0GsUJZOnCK5+H32AOKvjDzvYw4m6R0e405am8Jw2WbeFti0p+IjVj5vcOpNQLTSdZjn1Pvyq2wQe74B4bY3C6D3PM+tYmq1WTIuXx6eX+x7HgjDnz9yywtu1a0E3Lh3C6/nyqbF19JFtei6t9dhXuDsQMtpM3povux/aalLYA1uPm/ot6L7n4m/IUpg7M1OodqNL1l/CKZNTCPnYyllfmOaNPE0x7dal8ttOU6D/J+lIOIOgtqFA2gCmsmslo9dTWtj+HsSd5ZuXt0Ep6tvoh1rsA/tp/yaSiSNNB0ApaWwP8mu73eNY36D15AeZrZwaXFgVY40LynKXUdtiNvqar+MY2ALSHM76EA7L0HQttPIZjyqqxXbbBqcouG8TMC0pKmN4fRSBzO1Djdrriu9xLSlyDq5MDTYKvlAmdvWm4wbBOSDoAWLZnVidl3ZzoAPIbDoFrsGmQFQfEfE5+ZmPMnkOQHQUCYHt0Q6tesToQclzxLqZZcyga6adNJo24fxqzdKqjAZtQDoW9Dsx8gZqHFolNMfxgcJKKWI+QQJ8pJj3NRMPg8Q0m7cW2D8trxv73GGUf6VNWrLvofeuRCQD9KDKEb3MKpNKkRsJg0t6qoDayxJZv9x1pbgz5VLFvypWUUN6rBFfOvuiNsmR7dmNf++tPKh9q9xGJt21DO0A6Dz9t6reKdscFhxD3gzRORNW18hqPel/xHHLjH4voXWKXVlsLRrqzrG/avczfwMKCvW48E+yg11W36p8qK/78zqj6h0TAiSSdvPzpjE41LbLmaO8bKs7s3QD0qo7RcfW3FuzcUuNXO4AGuWQd5ig/H8ZuNluM03RJLDXLzGXp5AUxCEpPgmc0lyH2MxSzN66qIPxMBP11qLf7Y4NSP42x+VWb9Ky+4GdjcuktcbcnWPL/ADTXf/lP56EU73aE97D+9j8JfuXTZdLKMwNw5cpuMPmYnSPKvWwYnu8MvesfiuyCB5A7CgKyjuy27ZGYkspJjYaieciDFWN/FXsDdGVu7LoBfUHwHMZUg8s0MMw1E1h6jsuM8j25PE+af+jQxayUYq48BQvBnNzu86yPjyyQvkW2zeVEuBwFq0uUAsenU9aY7OY3D37C3MP/AC+abFGicr/MW1mee9WLOeUDppTWn0UMK6W/UHl1M8n0PbrMR4iFHICmFaYAB9KeXBzq2vrypYtxIBPoP0psANBOpjrXZlWY5CSxOgHUk6CmcVjUUhSyjeddgBMnkKAu0/GziSbaSMOPl53D+J+o6LtVoQciJSotuJ9tU1GHi8f/AJDIsj053T6QPOhPivEL2JJF26xTmgOVD/TlHy+szSMn5bVxSmFBIFbZFtpBLHciPIAbKOgprF3ivdJ+NvEfLXQe8VZcPwL3mhFLHkIJ94Gp9Kc7WdjsXbTvWUwCOkKRtoDpqAPepp0cUVpyVBPy2VP1LP8Aowo57R8PRPuzoAgxCgOo0XPkzhl/CZFZ5Zv5rXh3cAegVVtx9aMeOY9733ezaVrtyzZIFtAS3fRE6bBU3J/GKzNU5/5GLa6S3OX0rz/MYxxXdyb9gm7D9o7l9/u7g3QFLLeGoGU5SrnnroDvuOVHVu1Aihv7OuC/dcFbRlIuEHNIg6Expy5n3oqtx5fWvH9t9oz1Od4MbqC/UNjjtjbEZK8eACToAJJ8hzqXbQEjWg/7YuKDC8OuBWAe+Vsr5BtWPlCA68pFJ6XsbLnaafF0S8tGM9re1VzHYxmDEWFMW0mFyKdGPm0T71Mx11XKsWTRAMwIlgNfeNqExg+7IznbaSMp5yDswjYzT2HxalwqiRrPQnlX0LHpceKMVFVSpAO+bW0vLeNsH/ygeqn/ABXVJ7GcPzpcaY8QWPIfvqa9rpZ4xdBoaWcluRod/hFnh9o3Ce+vnS2Lmqho3CDSF3kydqEO5JJJkk7nqaKu1z95fC6AW1yr0zHU/sPaqcWwR58xzBprGqiJTbbKprOhI5CqZsHe1ItMV6qC0esDStF7G9nvvVwl5Fm0wL6fG24QHoBq39wrSb9sKkW1CgD4VED6UTgqfNXDseVu4ZhEi4RrtrprRh22wFq49zFvdVkt5bAt9WtjnrJktsBQZxxVXiN3YIt0uANgIzfrXdmsEMQty48se9EKCZJIn0GkCd9KzM2lc9QpxlVKvuxuGRRx01fIfdhOIWjxG6EXurOIt21RT8JvKCYWNNgdK0uFHr/3lWK37LyptDILHiTKIm6niAB/CI1POtNwfEruMtJdsLkt3FDFidydxPSZ0FFySx4IXJ0l5tg1cmWWO4ilv4jJ/CN/fktUmK4k7iB4R0Xn6mpB4Ifmf/apP6nWo/FeC3FsscOy3bkHKreGT0B2DRtNZ34vpHJRU+v2C91JK6BXjWMBlQRkX4j1Pr0Fdwvs9ib4zWsPcZPxGFU+a5yMw8xIrQex3Yy1bt272ITNfKhsrQVtmNgOZH4j+VGkVtxkkvCKvl2zCOJcBxFogXLLrOxgEH0IJB9JruCcAuYq8LKjLpLsfkXrHMnYD/FaL9pl4i1ZXkXJ9wpj9af+zq3/AO1ZtMzXX16gQsflU7uCKJnBuBWsJbFu2CTB8bRmadSCQB7UKdvOID7q4nRoHnJYLHqGo/vJIIn0PNTWS/bArpbtvbQkXbwzKBOW6o205MQG9jUqVcs6jMbVxVcQQqF8qydAiSSZP9X6UXdneNWreIwxwqd5cvZEunKSFMsWJIMsxGUzyyielAfHOG3rQQXbToDoucRMasY3Ekz70X9jLOTD2XDH+aXgDchoyiN9BzpHPhjmi5J3w1XkxiM3Fba87NxUD1p0R0FRLV8GD1p8Gvlct0ZMecR1WjbSsi+3LiSm9hbLguqq9xlDZSZhRrBjQHlyrWZr56+2HF95xS6v/wAaW0H+3P8Aq5Feg+G1Kert9Em/4/kBmVRKbHWrYstcQBQYVRIzTExoNTG7QB+lV/CDBY840B26T50m8cwBJ9ug/wCaetkISZIMAwI1Hvoete9bE0qDjsriMtpsmxuN+UAfpXlVfZjEr3TDN87Eehg11Z+WPjZt4H/5o3ngPZGyQb+ITvL105/ETCKdVQDbRYk7kz5AMdueEWbWDZ7NpEZWSCo1AJAPrRgt0HYz6VV9q8GbuEv241NtiPUeIbelaMZKStPgwmqGOxWX7lZKiJWW03afEfWan462YOUweR/f23oc+y/Gi5gFI+W46/U5v3orubE9Nferp8kHzd9s3CTaxYxAhUxKyR//AEQ5LigepVv9VUXYrGMrtbBABBeTpqBGpOyxvAk1q32jcK+8YTFW4zXLBGJt9YAi4o6+HX/TWO9m2Nu9beP4ZcW2aRHiExroOvtUSVMlM1XspwdsVd/jMzWLaSRIHeFpGw1Cxy3itNtWgqhVUKAIUAQAOgFCv2fRkvifFnWdQdMoiOg3osDbV88+ItTPJrHjl8sapfux7DGo2IvrH5VDuCDrsdD+x9RUxzpULHPIbz196x4bb4GoX0IXE+3iYC7Zs37blbisxuLByQcpkbkag6daNrOIR1V0YFWAKkHQg6gisY+1q02TDXV3Be2fRgtzX/bXv2adrSk4O42nxYctyb4ja/tOpXpqOlfRex8u7SQTft+olnxdZILvtSueHD8/E/0geW9Wv2ej/wBmp1/mXN/7iKF/tFS9ftm4qki1lux/SVhh9JIq++zi5lwIZjM3LhHmCRt1JO3rWtVCgUY5JB/Oh/jlj7xZZAQHugoCflvoM1tj5GI89qv3mNd+nTy8/Wh/iH/kVdzb71f7rbT+gqdqktrOTado+Ze0PEb9663fsSyZlIgDKRoR9RWlcPAt2LSLBKW0UxsDAb96oPtg4H3eNGItj+Fi0F0eTwA49z4vc9Kn8BvhsMt12IVFh5iMy6GdJJIiqRgoLalSLOTk7Yd9luJ5kyMRmTT1HKiW3fmsLfjF9cRbuJ4Aik5Tt3bcnHVuXOtF7P8Aai3fthlPkwO6nofP9a8R212S4ZHlxrwv9GaWnyqcdr6hjexSojXHYKiKWZjsANSa+Ye1HFfvWNv3wIFy4Ss7hdlnzygVr/2qY9hwtwh+O4itH4ZzR9QKwma0PhvRqGOWZ9W6/JC+rbUtpd8I4Dfvibdp3X+ganqRP61fHssQVLZlAGVl1ZhOkx09OZFD3/qRVUgglVCgqWUwJiYNXPBO0TrB8VwKQcrsSRBkZTuPTnW/Pf5BcHcdGuS8XguRFREfKsxI1M9a8rr3bEXmJYZI5Db6cta6lnGRpRy4kqs2vGW1dGttOVwQwDEEjyIIIPpWR3+1nEeGYu/hxiO+soVyC/4mKtsVbcHcTt5Vq9+7Wb/ahwVsQtvFWRN60rB1Gua2DJPqsz6GvK/D+tlizd3J+GX2T8jPy4bW6h3sD2ktW+/yhltX7mcLcPwXo8QBG6sOfIrWnniiu4VCSsFpOxiNfMCQB1J8qxTsElq/bNtwpa205WOjKfECBsYM05jsTe4Xj7OZrv3O8DlQkSFJh1Ut8OVip15GvdRyW6YhOCXKD/iSt3wuJ5geehMehAIrMsNwezbPEsLccIlywL+HzfiUkqo89cta5xawEcs7AW7KXLrnWFCrA/4G51NZH21xau2BvqpUMpRlaJBhQZjTfXTrRMvijSfJSPD9gi+yrjQ8AaAbg7pv711U+4MfStQ7yvnzh137veZdluar5Ov7xr7VrXZXtF96tw2l5dGH4hyceR59DXjPiPs5yktTBe0v4Y7ppL5GErvUDGNpTeN4ratqWdgAPiaQFHqx0PoKat4pbhTKwZSAwII1XlH4p20rzUMM14muB+NIpvtAw4bAYlm0yXLWQ/1LkU/qR7VlHDCTirADZZurJPlr+cR71q32q3RawCoTq91Z9RNxqxy1cLXbbLo2YEdYBmTy5V7XsBt6e/Lc6/RfwJZelmvY3Hi4CGJHhChh010I571K7H9o0sFcNdyKoebbofAxbkQdUbNGm2tAWFx1+87KjL4YkkAfFOkgb6TtSeL4JUtXHBJvd3ObNOogkZeQ8z0rbnJ7k0uQENu1pm9/fx4mnwpmHqVGsf8A1HuarlUm/ZVt+4uFvVpJHttQH9jXE3xVm9YuXGzWWUhjBJtv8uugIYfFE1o1myO/d5y27NvICTpJ1Ykn1kmmExYBu2PBvvXCkEfxLZcof6h4wPQiV9xWU9l8SM4tv8DeILy7wDSR+X0rT+y/aK5inxi74RbbPa8Pwi3lths2zd4yOY1iDrsKxuxeObOuhzFh9Sw/WubT5R1NF/xsuNI8dxpI5ljsD1MewFVvZnEd3iwXcqmYo5X8IU+x8VWHEsX4RdXW7cEWVGuQHwlo/ETKj3NVmFw4sXrKsZKspfXmTBAI6TFDlFNUyydO0aLcv27qNh7jKyuA0HddfCWjb/B8qzvi/ZNrQuHNLKxm2qkwJ5GdREGelaFKKzLbthm57BVnrl19sxJ5xSLaagkgkiJEbjYaEgeGBE/LWRPHLR3PF8vmh/HKObwz6+pmPC+EtdaBactyEQDVngOB33zC3ZbRoOYhTInQZiJ25Ue3MOSFOYKs+IQxZh+EZdQJ3ri2WFCM5A8NhCqiOrBPhH9x+tOYMkssN7VWByVje1AGvZ/FHaw59cv+a6jm7hkIU4nwMRIthwoTyAQGf7idYryj0ineS9ApxfHFYHKZ69R7VG4BjM14KdQWOn9JUq37U5xPspbtWWuNiRZYAwXAKz01196B7HaO3ZKutxrjKRED8iYAAryP4a4xcYK2afexa5I3EuGjh9pcl2MR3mYFTrbysQsdfBv/AHQaidqe2l7iVtLV9ba92CVKiMzxBP8ATI5U1iiuIxDXsQCBcYlgp+GdvYVXdojhi6rhkhVEMwJIY+/Trzr1MW3t3LlJffzENicW0w+7IcZtcQw9u1jcULZw2l1Lh8N+0NbbedxDpz5GDQp9ofEEu3baWQwsWhFrNudZLH8onXShS1K3LZG+ZY9ZFEvbG2oYRzNFnOpKvMrjxXCV+Q7cXvrKkGGgEHow/wCam8LxFxAl8Mmb8K6sCN0J5Anfyqo7N35V0PymR6H/AJq0wVsC66yqG6AyZiQGIkMByBiNSKu4qScX0F7rlBzd7Kfe2W/mN2wwVkUkSp8gfhA260XcF4MtgACABMKNl6mTrNZxwjtbdwSvbW2LqTIVmPhY6GGA1U7xG89aU3bXGXL6v3qolq5Js200YLGbvGbVgVOwj0mvJ6jsjW5cnduSWNdH7fT1Hf8AJW33LTt/b+/XbNtSDh7WbvGB1ZjpC9QBpPmaHsRwi0iuqKE8I8QEmAdaOOOYIW7pC6owDofJtY9qosYkEMNxt+v7V6jS6KGmwxxQ6IVeVy6g/bsLbCrB8Z0B0zdWgamOZNOgldFBYEEZQoCmdDI3I86d4gTfuLdOrKCodzCweSgwN+g+tR7VlQDlJZjAMExp+IkwAPSpIB3snx5+G41bnyAm3eT8VsnUeq/EPMetbr2t4TcxdhPu7BobP3TGEvBiGBJ8gZ3jfnFfP/aKzlvawSyhjlEDpA6+tEXYz7Sb+CVbLgXrAgKGJm2D0I1ZR+E7Ua+Clcmjcfwdvh+BvKoBu30CQmilhOijlbQEsTzMDnFYT3WUlemntWxdoM+I8dxsxYacgF3AUfKP+mso4xay3D6lT6j/AIpfDmTltXQay4HGFvqO8MaCcqjvPlcn4BsSBzaDoeWtddwrPmIEiD4jpMbkddaTwe3nuqoIEggkmIEa0R8UAAVFIPhy6eR2+gNMipb8LIezaCpmJtqcpO5iCWPw20md9TU0WCf5jK7/ACraBCInKNlG2rak1V9m8Wi4XxMLa22cPcI5bj1aDG1T2/iGXHgGotgkk/1XCNB/bPrQJRTtPoETroP2MSWOS0HbebrLNsEfKqiAx6ctDNJzKubUQGm40wJP4svxHy5UnE4lgoksoOiroM3kANl852pD4C2yqz+NlgoluVt2+cySBcI6kmTVW6JqxAxFwybZ7pTqM6gs3mQdVHQGuqbauJbHiS0A2oNwFmbqSTp7LpXtQ5z8o/sSox83+4DcQx97ENnvXGc+ew9BsKYFkRtpTqJrSwOlXhjUVSIlNvqN2RuDuP8As1V8R4aVOZNRuV/cf4q2ueFgeR0PryNOxyolFFJoEwdVYbAg/QzV12gE+L6UjiHC92Qb7qP1H+KVx8FURTvlFL5F4kOYpJxkVvA8SEujNqDII69PzooW4gu2xfnO5KqsfAGBAZgNtY05ChnCJlw7E5QzXFyGRmDJqZ5qIIjrRdw5V0voJZ1ku5kzz303o29CrxtV7isRaMhXMawGhiAPKN/IGmOE3/4+JGuRmlfMgAECPL2qyuq3diG8LeGRuDzAPIdKqLyG0Q4Yi0rBPEczEtvA/OrNWii4ZpnB8cMXhVtNpisOsqrES9oek6jb1Xzqo4riFsoWumJ+FebHoB+/KgQ8cWzcz2MxuhgRcBYEEdDpykbRVj2ot5il8MzLeGYZiSVcfEuuw5j1qHlcUo0Ehj3NuytvcSuMgXMtuNGMSx9+QilJl8PePC/KpOUEnUSFEBT6Emq7EoG126mJjzjnVvw/hFtT4c91t8zL4VMaeESSfIn1qqaoicWpDHF+G5rYKsHuLOirCld8qjUkjrtQm+xrSUsG2QVVnukQRmExvqq7D1IoW4twN7N62GUKLjqVAMgAsJX1E/Q1Kl6lXH0NQxeIC2RPJR9YFZNxp5MncuxrR+N3CEbpsPSs34mJIEdT+9J6bmdmhquIUe8BtW3vKLkhQGJ9htVlduAsWtBu7SCCZjQ66neaosMQGBJIE+KN8vMfSr682YgBcqDRVOpjqT1rRMwt+y7LnvoQpIKsmYE7ypKr+9EIV2OSGzKNRGW2s/NcOpnosyfLehTs9cZcSoVspe2yFhE+GG0nQNC6Hzoss4dAAJCDoWNwz1IOhafI0CdJhI20M4eygZpvNdYnVkt+LT5EIEKg6kj3NSP/AFFbTAC3LzqW17tTsWyzlX1JJr3FMW8FlSeT3HMZB0VdAXPppSfu+QZEZFAPwA5jPNm5s3tVCw59zf4mu94W+d0RZ8lVlJVROm1dULH8Rt2CBdVyzCfGwDRyOUfADykCuqakdaBPfypQ3pua7U70YGLJDSp2pC3YAkajQ15cdV1J9Ov/ADTOIwjAq7sFQkDIDNxzuAByJ566CpIJmCw/fXbaFsguXEthvNmCgAczr7Ve8X7Fsbk35s2LcgtILvGipbUE5mPM7CoXB0Nu9avnW7bdSAolLagzlXq0btWj43tRhchvA2rbyVBdCXVt9FO5O4O1LZZLckMYtyi6ME4naey72r1qLisAQeXMT10og7LY0MjrqcpBWAJIPITJ3HLrVVxm82MxN67bVmRWXMW+MiYztzkneNhXcCu27avez/EGTuVBJPl6ee2tFUUkUlNsKXxiID3t116W7eViZ5agmeWbTlVTjMYGuQlt0CgnxXWzE9RkBjzqpuYt7pVRbKJIi3aAXTeSd2bzNaXwrg1nE2rd4wGVTnbNH9wYroDA5b1ZvagfVmXOCGYEgNMwNT9W5ecVfcAxXe2WwxJic1pm1hh8s7eXoac7acTwzgW7QtuEaAQpzQOWY7jzpXBbFpkV8gzDlmJVJ0mBop6TJqs6lEvjk4SKxgQSrCCDBB5EUQdn71y5a7pQx7nOxYQQqAFpKkjNGwny9K69wsXrii4Wt3I8L5f5i7AsvI/nSX7PmxcW5cdXstmS5kzK0HQSOakxsaDGaun1GcmNuNroWnBcXadSbLczmLGDI+d9oHQT7V5i7IvACDkRlcPlALMCCCoOyeZkkUtcNbygL/DRWnu7YGp63Gjxn+kaCnsShAUsMudgFDN42M8hyAEmrydJgIRtoj8bMpPXXyoEcy6tyzH9Iou7SYsgETy19ekUE4S5mS4vMeJf++tD0sebGNY+EhCrDwdg0H0mP0omu4WSSD5VR8TRVKtBlkViOWbYmfbar2ziQ2u0gROlOiA5w22q3rQYgANmYkxAYFDJ+UaiiSzc72RbPd2zovciHfzkiUSZ10JoVZlV0bTcBiduon3AojxWIyBvvGM7q2Zy2sMgFxx5tBY+sihZFzwEg15k21w8W1ChYVNO8vPoPQHQnzg1Ucc7Uph7Yt4R7b3Cf/EuZUHNmY/ExPlQxxnF2r0JZtZVU63LrtcuH3YkD0WoalUECAPzqY4vUh5PQsLHGbyyVBDMZdyEL3D1YtO3ICABXVW970Vj7V1EpegO36lo7DrS7aMw0ygTBZjAHn5+gqTYwSFv5iEruqnMZ5Tl0X61LvoiwoTvLmkA6Jbn5mAmJ5LMmhuXki9EBsOiMraux+FQDmf3MZE5lqnYbBFQbjiWjV9QoX8CA6x1aJapvBOHPcBNpC5zHPdbeV0glRCIvJZA9ajDG5z4X0Bh2GXwmJygEy7bc4151V2WRJu38oAzCSPCiDU++wHnT3FeFW1Q57jF22BMyJ1K6SI5elTrOKwOHshu9um648TKjO+vyzlgek0P47iltpFiw5uSRHxPrrDFTkTrEmhuCkqCRm4OylvcJOFZ3t3LbShAlz4Q2/igAkdKqsPYJZ3V7a2xozAMFE8kESfQbzVzc4dduLN4DTa2p0TqSxIWf6Rr508nCbQEuGuAGFGoWf6VB1nrJokXSpsFLl2kR+EYc3P5dolc2rXDGcDlA1C7Hflzq4v22vWGw4uLbtI2Y92IXNGwVRLjnO2tPWsG0AMFRAPDaA/Ucz5a16EzAgCY0yucttT/AFQJdv6RUNlkgewfA7Qhn725+EAd2D6Lq5HmYFFGHwNoWwvcjICDlUkJn5MZ8TsIHiMRGleYPDFVAUG5c+ZlTTz8TkCPIVJVQ2xIA/8AK5zeyA+EsPxfCOU1zlZCVDePtFgQsvcAlVtAeFvxM5OgPnvyFP4F++Q2Loh/Euv1g/rT2GyARbLMJ2XRZ5szaZz5kmrDszh8LiLpV0hhBRhcaLsTIMATljfQRpJoGSG7lDOHLs4fQg28Je7gXLi7P3aZ3CI3IMI8TQN6seDdnb15Wug2jlfLB0JAEwsyEUE/Dz3Jo4xli0LZuXAoVFIJYCFQ6FR0nbTWmOy/dW8KiJCgZmIIjVmLc99CB7Vzkn4G+SvKe+K8zMu1nZnEwxa2iA7sbiaecAyTHICs4vWThrjK48YOUjovX/UNvKvpHjK27iFXCMSDALgCY015a1i/bvAB8jBR3ypDKkuSm+doGkax1BouFbeEVzTc+WUfFLDdzYuP84cADYKDp+U0UX8YCgARBCgBiNQAOVDvGcQLluyqDw5US35AQCfM5iaucVctWgoF1XkAAE+PQc/LnTIsVOKcaAjSQfOQZB+tK45jL+JLO8LbHhBAA06KPXf0qThsJbdjce/bzTosjTpM1B4jddGZRkaTPykA8yJBj2FQcQFQAASTHsPypTAKNgOVMs7Exm+g/c/8UpFDMFAzNsABmY+SqNfpVmVLWxgHKK/fWEDiQGvQ0eYAOX0NeUYcA7O2sNbnEj+NcALAsVyjkvhOpE6zzNdQnk9gih7kH74f5dkhAPia2igL5KAPE3mdBzpAtJbWTC67sSxLHSf63O01yDuy2XaNtNCOe0+1P2eHAmbhLnfoBzgDWJ60Nl11JOKxN69a7p7ws2kiLYIC6a/xAPiJj4dtdZqDZ4Xasz3UXJ1OUeEEnTMTy/6BUqA1x0ChVQBjEZmnSJI8O28fSkHiARZW2oCzC8vXzPmalkIUlghWuXmRVEwz6BRGyr+cnU05ZtBwB3hW2RoqiC3+lR4BHv6Um9aJyPcbOzRllRlT0XUT571E4hi/4/cgEDIWZgfEQI0GkLvuKhcuiXwLvsobu7VvNl5R4VHVonXypi2rlyylixWC7NCqu+ijb6+tScHf8LLbVbaL8oGp0nUn/FJwtk3B3hOhGiRoI6jYn2jyqLSJpjfDvGrNnIXUF9QzRocoHwqepPp1qyslFtjJbtosxnuHX0VRLa/U03dVWVrrgsAshC3h0H6k84rzhVwFLd4qpd0zqI8KA8lA59W3PlXLnk58cDpFx17ts6Wfw/AW/u1JAP4fr0pdvALbUMwt2rSkAAgk5ekn4Z6DWri5hiEDu5JAkBQFA0nzPvVLw/Ndi+TzJRCJCeYkkFj+KKrdomqY8uI78E5HWyCQLeUgsFO77AKTsgOo36Ve8BxhtXrbstuzbBhi7DNBBUEgaASRz0FVXDXNwTcJcHUKSYWPLnUC3dGIDXHUd2rsq2h8Mr8zH5z5EQKhcvhFpcLlhl2v4rbICBg25IB0BXWQP3qPwPjLEXIClXIYZzogiCmg6if9VUdq2HDXAqIRbYaLuOh1j8qruzGMd7d23MQQitvlB8ucTWbqVkhkeSPXj9zS00YZMW1/Ut+L9sri3Wt2Fs95ESiSZjeSIA86jYO5dsqRYw+d2E3b9xgiF92JJ8TegERApHZbD5rIuE+K5LOVAEgMUCzqQIE77mqLt9xV7RFtNFVA251JJAB12G8c6fxbpcPqI5NseV0GeIdnGxYVh3Vm4CWKrmFogk+8sQTIAFWo4MmQJbw4KxJK5QCdviJzkFtqvbWHXDjIokLbQa9Sok+UlifevHUreS3IyEMsRzADZp66mhrPkS49S3c42wN45wWzaAh4cGQrAOD5rnBETPTagt3YMdSxJ102/Yelat2gud3auOApzSoBVfCAxXTTeBvWZWV7x+hZvUD2505im31FssEugnDXMpDMilRqVLET6kVpPZq7cRI7pUuXF/h4ezaFvQx47lz49tSZA15mKp8B2eSwq33IutmUKrLCBiYDFZOaN4JitH4D2VW2l29evXLzXGlohJgbEjUr0HKryfkCj6g+vB9ScR9zZzybvGC+SgAR5nUmuozuWbKAC3YtDecyByY03YE//tdVdvuX3ex//9k=">
            <a:hlinkClick r:id="rId2"/>
          </p:cNvPr>
          <p:cNvSpPr>
            <a:spLocks noChangeAspect="1" noChangeArrowheads="1"/>
          </p:cNvSpPr>
          <p:nvPr/>
        </p:nvSpPr>
        <p:spPr bwMode="auto">
          <a:xfrm>
            <a:off x="53975" y="-1081088"/>
            <a:ext cx="2352675" cy="2257426"/>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0" name="AutoShape 12" descr="data:image/jpeg;base64,/9j/4AAQSkZJRgABAQAAAQABAAD/2wCEAAkGBxQTEhUUExQWFhUXGBoaGBgYGRwfHBwaHx8cGCAbHx8fHCggGh0lHBwcITEhJykrLy4uFx8zODQsNygtLisBCgoKDg0OGxAQGzQkICYwLCwsLyw0NCw0NCwsLCwsLCwwLCwsLCwsLCwsLCwsLCwsLC0sLCwsLCwsLCwsLCwsLP/AABEIAL0AxQMBIgACEQEDEQH/xAAcAAABBQEBAQAAAAAAAAAAAAAGAgMEBQcAAQj/xAA+EAACAQIEAwYDBgUEAQUBAAABAhEAAwQSITEFQVEGEyJhcYEyQpEHFFKhscEjM2Jy0YKS4fBDFSRTsvFj/8QAGwEAAgMBAQEAAAAAAAAAAAAAAwQBAgUABgf/xAAwEQACAgEDAQYEBgMBAAAAAAAAAQIRAwQSITEFEyJBUWEGMnGRFYGhscHRFOHwI//aAAwDAQACEQMRAD8A0a0wmPy/aKXMBj4f+POk2nhmWIPKY5zJ868wyZcyQTIEk89az0PscEMsxy5/pHKk4k5CrSSF2UbT586XiVOQQwEaHao2HuZdNyBOxgDoDUkIlYzEgZWaQNCSN5HKmXvQZVdDqJ3JPpSMbbFwBRvIIJ/D5edWiW5lSIjRY5iBr9anllbSKdUzWmISOcAwSOeg0HPSk2BlNx7rKiBVzEmBoPj8pUj6VLsIUu5dMsBvroR5wf1qDxTAobd2ywzZ1yiRIgzDeok/Sui1Hlky8XQC+NdqbmML2sMjOi/E6AnwjYeU7+4oqw91jaw1zIytaVVuIwKsyt4WABAmNG9qcwCCzbFmyBbReSjUnqTzNRsZjgGyi4O9IJAJzGOZPQVEs0W6R0cbXLLPG3lW4GQ6lSrRpOsgj8xPnVeP4TXLlvwg/Ebp8IPNtSJ96p+McYvoxWxhWLFf5txgqDz/ABNHSKr8Pw13YPjDbxL/ACLl/h2+ZOUnxnzNRz5k/QXju02GnKhuY110CWV8A8pHgA9Zqqu4rG4m+Ldi1Yw90jXKM91UGviulIT0Amim05uZRZtlgNJ+C2PTTX2qQmewtw3b6oH1hF1BG2XmfehZNXhwfM+fu/sW7qUwYH2dXGl8ViZcjUuST/vdiT6AVcYrh9ksjYjE5wiqqpZthEIXbOzli585XehXG47upc4jMDcM5/5mUiVkc58qfwnZ97ym5i2zlmnuIhU5gMSZJjWBoKN3spK/IqsaToJhxawVJsWUdU2gZ9eccpnoaGOP9u8TbH8m6inTM0W19ssk/WrnDXwUUW2tIgkK3yggwQqD4zMz6VVj7PzinN7GYi5lzEKJAleTBR8E/hqIQ3PxEykorgCX7aYy5cm3lkbALm8vmmizs/gOItau3b3eAsPBcYkODGgA0AX0iaO+GcKw2EQdzZHh0DEakk6AdSatMrsJutr+Ff0o2xVSVAd7u3yYSnZPiWMc5RcdTvcdiqfUnX860jsZ2IfB2XtX8QjhyG7tFJyNsTmYwZGkRRa4kZRIEQAN4/amzeRYzMAfwzJ9NNTV3FSjtZTdUtyIeB4FhLBzWsNbzkyWKhmn32qxRC28nXblSBeY/BaP91w5R9NWNOnB3GHjuGPw2xkH11Y1PCIts9fKvxFR6kfuRXV4uEsp8q+cgE+5OteV25E0zsVhlVmdfjOg11jfTpJp+xauOM3wvlCsx1OXmANBUjBMC2VhuJ15R/n9q9wqhORiYkkzr1NLKNsO5UiGWKwuWVEZnY6z16TXtsjK6MCqwBIaT/30r3iFlHY3J7wIYKrqAfMe29PWMQGLRAKmD9JH5Vzi0+SVJNcHYOwO9YgsS0NB0AjQCpGHabhEkgHX35elQhjO6Jygs06E8/8Apqp4pxsLIe4A517tNXP+ldfrXbkiKbJnE718YpChsLYUeKSWuOTuAB8MaRTfEuKIuZyIGmrbew61QvxFzpkW0D8z6t7IP3JquxmLshlVrjXbp2Ugsx/ttp/gVVvcWUaJOHxXeXbjk3GtsJybegPQb0/c4hkDQEtDnljUebHf0qEtu8ZBIsBuTAPeI6BAcqf6ifSrPhvC8rBgssPnuQ7n0Hwp6KKz83aOHAuHb9v7/oYjglPloi4DCXbxzKuWfnOk+eutXWE4NaSM5N1gZ02BqwS0Tq0n+7avRfXlL+S7fXavPZ+1c+Z0uF7f2E2JCWDHT4R0Xf61X46zbtibjBZ92PpzqxuM7aSEH4U392NRjhlXYeI+7H/vnSWNNzpcv2CRlXXgDLvCbGJxCMmGZ3tyUGbLJ3zOTsoOsVIxvY049le/iBlDMWXD+IkncF5yiPQ1f3+CpekXVlTus+Jh0ZhsvVRv1q3sWCqqltQiAQqIIUDoK93oITjhipqmjO1Ek5vb0KnAdnsLgbY7u0qldFk57jMdhJ2k9AI1qTw0E+M6yIXz18Tek6L5CedM9331zKD4FmSOmxM9XMqP6QTzFT8TDHuUECB3hHypyQf1Nt5CTTwsM23LkXCxCiRbHU7F/wBQPKTUhkPWOnMzTsctBGkDkP2FJZwPLz/7vUN11JSvoRhgyfjdm6geFfy1/On7VkL8ICj+kfvUXE8QVCZGxgFj8X9q7kUzh1vXNWED+s5ffKNT+VCea+IqwixVzLg9xV683htMlmfncZ39lH7mhmxYxGGxbXVz4sXotOyj+KgHiEqDlCzRYmCT5iXPT4V+g1PvUxGhfCoAEQBpXKE38zJ3xXRERcFdOpKJ5Nqfy2/OuqUynpPX1rq7uIEd9MlNfUFRBzcpGpjelYi5n02kyaacqGLR4iI9p2+tN5iXAjSd/wDFRF8lmuAcx/DLts3bti93LROUAtI215GSDXcN7RW1VTEuQQ6nTx9cx3G/tRPj7Q1bbWJHTegntv2fFzCu+HSbq6iBqdIYL5laJKFg4zrqeY/FC5muPcNvPGdkcrKjZc50C77RvVLY7Q4a2xt4Sy924flsjc+bkEn2ob7DYFbzlcQjXcoBsqzkKizqXUfCo8496PcRxJLQy2FS2IguqwT5Lzj86R1Gohge18v0GsUJZOnCK5+H32AOKvjDzvYw4m6R0e405am8Jw2WbeFti0p+IjVj5vcOpNQLTSdZjn1Pvyq2wQe74B4bY3C6D3PM+tYmq1WTIuXx6eX+x7HgjDnz9yywtu1a0E3Lh3C6/nyqbF19JFtei6t9dhXuDsQMtpM3povux/aalLYA1uPm/ot6L7n4m/IUpg7M1OodqNL1l/CKZNTCPnYyllfmOaNPE0x7dal8ttOU6D/J+lIOIOgtqFA2gCmsmslo9dTWtj+HsSd5ZuXt0Ep6tvoh1rsA/tp/yaSiSNNB0ApaWwP8mu73eNY36D15AeZrZwaXFgVY40LynKXUdtiNvqar+MY2ALSHM76EA7L0HQttPIZjyqqxXbbBqcouG8TMC0pKmN4fRSBzO1Djdrriu9xLSlyDq5MDTYKvlAmdvWm4wbBOSDoAWLZnVidl3ZzoAPIbDoFrsGmQFQfEfE5+ZmPMnkOQHQUCYHt0Q6tesToQclzxLqZZcyga6adNJo24fxqzdKqjAZtQDoW9Dsx8gZqHFolNMfxgcJKKWI+QQJ8pJj3NRMPg8Q0m7cW2D8trxv73GGUf6VNWrLvofeuRCQD9KDKEb3MKpNKkRsJg0t6qoDayxJZv9x1pbgz5VLFvypWUUN6rBFfOvuiNsmR7dmNf++tPKh9q9xGJt21DO0A6Dz9t6reKdscFhxD3gzRORNW18hqPel/xHHLjH4voXWKXVlsLRrqzrG/avczfwMKCvW48E+yg11W36p8qK/78zqj6h0TAiSSdvPzpjE41LbLmaO8bKs7s3QD0qo7RcfW3FuzcUuNXO4AGuWQd5ig/H8ZuNluM03RJLDXLzGXp5AUxCEpPgmc0lyH2MxSzN66qIPxMBP11qLf7Y4NSP42x+VWb9Ky+4GdjcuktcbcnWPL/ADTXf/lP56EU73aE97D+9j8JfuXTZdLKMwNw5cpuMPmYnSPKvWwYnu8MvesfiuyCB5A7CgKyjuy27ZGYkspJjYaieciDFWN/FXsDdGVu7LoBfUHwHMZUg8s0MMw1E1h6jsuM8j25PE+af+jQxayUYq48BQvBnNzu86yPjyyQvkW2zeVEuBwFq0uUAsenU9aY7OY3D37C3MP/AC+abFGicr/MW1mee9WLOeUDppTWn0UMK6W/UHl1M8n0PbrMR4iFHICmFaYAB9KeXBzq2vrypYtxIBPoP0psANBOpjrXZlWY5CSxOgHUk6CmcVjUUhSyjeddgBMnkKAu0/GziSbaSMOPl53D+J+o6LtVoQciJSotuJ9tU1GHi8f/AJDIsj053T6QPOhPivEL2JJF26xTmgOVD/TlHy+szSMn5bVxSmFBIFbZFtpBLHciPIAbKOgprF3ivdJ+NvEfLXQe8VZcPwL3mhFLHkIJ94Gp9Kc7WdjsXbTvWUwCOkKRtoDpqAPepp0cUVpyVBPy2VP1LP8Aowo57R8PRPuzoAgxCgOo0XPkzhl/CZFZ5Zv5rXh3cAegVVtx9aMeOY9733ezaVrtyzZIFtAS3fRE6bBU3J/GKzNU5/5GLa6S3OX0rz/MYxxXdyb9gm7D9o7l9/u7g3QFLLeGoGU5SrnnroDvuOVHVu1Aihv7OuC/dcFbRlIuEHNIg6Expy5n3oqtx5fWvH9t9oz1Od4MbqC/UNjjtjbEZK8eACToAJJ8hzqXbQEjWg/7YuKDC8OuBWAe+Vsr5BtWPlCA68pFJ6XsbLnaafF0S8tGM9re1VzHYxmDEWFMW0mFyKdGPm0T71Mx11XKsWTRAMwIlgNfeNqExg+7IznbaSMp5yDswjYzT2HxalwqiRrPQnlX0LHpceKMVFVSpAO+bW0vLeNsH/ygeqn/ABXVJ7GcPzpcaY8QWPIfvqa9rpZ4xdBoaWcluRod/hFnh9o3Ce+vnS2Lmqho3CDSF3kydqEO5JJJkk7nqaKu1z95fC6AW1yr0zHU/sPaqcWwR58xzBprGqiJTbbKprOhI5CqZsHe1ItMV6qC0esDStF7G9nvvVwl5Fm0wL6fG24QHoBq39wrSb9sKkW1CgD4VED6UTgqfNXDseVu4ZhEi4RrtrprRh22wFq49zFvdVkt5bAt9WtjnrJktsBQZxxVXiN3YIt0uANgIzfrXdmsEMQty48se9EKCZJIn0GkCd9KzM2lc9QpxlVKvuxuGRRx01fIfdhOIWjxG6EXurOIt21RT8JvKCYWNNgdK0uFHr/3lWK37LyptDILHiTKIm6niAB/CI1POtNwfEruMtJdsLkt3FDFidydxPSZ0FFySx4IXJ0l5tg1cmWWO4ilv4jJ/CN/fktUmK4k7iB4R0Xn6mpB4Ifmf/apP6nWo/FeC3FsscOy3bkHKreGT0B2DRtNZ34vpHJRU+v2C91JK6BXjWMBlQRkX4j1Pr0Fdwvs9ib4zWsPcZPxGFU+a5yMw8xIrQex3Yy1bt272ITNfKhsrQVtmNgOZH4j+VGkVtxkkvCKvl2zCOJcBxFogXLLrOxgEH0IJB9JruCcAuYq8LKjLpLsfkXrHMnYD/FaL9pl4i1ZXkXJ9wpj9af+zq3/AO1ZtMzXX16gQsflU7uCKJnBuBWsJbFu2CTB8bRmadSCQB7UKdvOID7q4nRoHnJYLHqGo/vJIIn0PNTWS/bArpbtvbQkXbwzKBOW6o205MQG9jUqVcs6jMbVxVcQQqF8qydAiSSZP9X6UXdneNWreIwxwqd5cvZEunKSFMsWJIMsxGUzyyielAfHOG3rQQXbToDoucRMasY3Ekz70X9jLOTD2XDH+aXgDchoyiN9BzpHPhjmi5J3w1XkxiM3Fba87NxUD1p0R0FRLV8GD1p8Gvlct0ZMecR1WjbSsi+3LiSm9hbLguqq9xlDZSZhRrBjQHlyrWZr56+2HF95xS6v/wAaW0H+3P8Aq5Feg+G1Kert9Em/4/kBmVRKbHWrYstcQBQYVRIzTExoNTG7QB+lV/CDBY840B26T50m8cwBJ9ug/wCaetkISZIMAwI1Hvoete9bE0qDjsriMtpsmxuN+UAfpXlVfZjEr3TDN87Eehg11Z+WPjZt4H/5o3ngPZGyQb+ITvL105/ETCKdVQDbRYk7kz5AMdueEWbWDZ7NpEZWSCo1AJAPrRgt0HYz6VV9q8GbuEv241NtiPUeIbelaMZKStPgwmqGOxWX7lZKiJWW03afEfWan462YOUweR/f23oc+y/Gi5gFI+W46/U5v3orubE9Nferp8kHzd9s3CTaxYxAhUxKyR//AEQ5LigepVv9VUXYrGMrtbBABBeTpqBGpOyxvAk1q32jcK+8YTFW4zXLBGJt9YAi4o6+HX/TWO9m2Nu9beP4ZcW2aRHiExroOvtUSVMlM1XspwdsVd/jMzWLaSRIHeFpGw1Cxy3itNtWgqhVUKAIUAQAOgFCv2fRkvifFnWdQdMoiOg3osDbV88+ItTPJrHjl8sapfux7DGo2IvrH5VDuCDrsdD+x9RUxzpULHPIbz196x4bb4GoX0IXE+3iYC7Zs37blbisxuLByQcpkbkag6daNrOIR1V0YFWAKkHQg6gisY+1q02TDXV3Be2fRgtzX/bXv2adrSk4O42nxYctyb4ja/tOpXpqOlfRex8u7SQTft+olnxdZILvtSueHD8/E/0geW9Wv2ej/wBmp1/mXN/7iKF/tFS9ftm4qki1lux/SVhh9JIq++zi5lwIZjM3LhHmCRt1JO3rWtVCgUY5JB/Oh/jlj7xZZAQHugoCflvoM1tj5GI89qv3mNd+nTy8/Wh/iH/kVdzb71f7rbT+gqdqktrOTado+Ze0PEb9663fsSyZlIgDKRoR9RWlcPAt2LSLBKW0UxsDAb96oPtg4H3eNGItj+Fi0F0eTwA49z4vc9Kn8BvhsMt12IVFh5iMy6GdJJIiqRgoLalSLOTk7Yd9luJ5kyMRmTT1HKiW3fmsLfjF9cRbuJ4Aik5Tt3bcnHVuXOtF7P8Aai3fthlPkwO6nofP9a8R212S4ZHlxrwv9GaWnyqcdr6hjexSojXHYKiKWZjsANSa+Ye1HFfvWNv3wIFy4Ss7hdlnzygVr/2qY9hwtwh+O4itH4ZzR9QKwma0PhvRqGOWZ9W6/JC+rbUtpd8I4Dfvibdp3X+ganqRP61fHssQVLZlAGVl1ZhOkx09OZFD3/qRVUgglVCgqWUwJiYNXPBO0TrB8VwKQcrsSRBkZTuPTnW/Pf5BcHcdGuS8XguRFREfKsxI1M9a8rr3bEXmJYZI5Db6cta6lnGRpRy4kqs2vGW1dGttOVwQwDEEjyIIIPpWR3+1nEeGYu/hxiO+soVyC/4mKtsVbcHcTt5Vq9+7Wb/ahwVsQtvFWRN60rB1Gua2DJPqsz6GvK/D+tlizd3J+GX2T8jPy4bW6h3sD2ktW+/yhltX7mcLcPwXo8QBG6sOfIrWnniiu4VCSsFpOxiNfMCQB1J8qxTsElq/bNtwpa205WOjKfECBsYM05jsTe4Xj7OZrv3O8DlQkSFJh1Ut8OVip15GvdRyW6YhOCXKD/iSt3wuJ5geehMehAIrMsNwezbPEsLccIlywL+HzfiUkqo89cta5xawEcs7AW7KXLrnWFCrA/4G51NZH21xau2BvqpUMpRlaJBhQZjTfXTrRMvijSfJSPD9gi+yrjQ8AaAbg7pv711U+4MfStQ7yvnzh137veZdluar5Ov7xr7VrXZXtF96tw2l5dGH4hyceR59DXjPiPs5yktTBe0v4Y7ppL5GErvUDGNpTeN4ratqWdgAPiaQFHqx0PoKat4pbhTKwZSAwII1XlH4p20rzUMM14muB+NIpvtAw4bAYlm0yXLWQ/1LkU/qR7VlHDCTirADZZurJPlr+cR71q32q3RawCoTq91Z9RNxqxy1cLXbbLo2YEdYBmTy5V7XsBt6e/Lc6/RfwJZelmvY3Hi4CGJHhChh010I571K7H9o0sFcNdyKoebbofAxbkQdUbNGm2tAWFx1+87KjL4YkkAfFOkgb6TtSeL4JUtXHBJvd3ObNOogkZeQ8z0rbnJ7k0uQENu1pm9/fx4mnwpmHqVGsf8A1HuarlUm/ZVt+4uFvVpJHttQH9jXE3xVm9YuXGzWWUhjBJtv8uugIYfFE1o1myO/d5y27NvICTpJ1Ykn1kmmExYBu2PBvvXCkEfxLZcof6h4wPQiV9xWU9l8SM4tv8DeILy7wDSR+X0rT+y/aK5inxi74RbbPa8Pwi3lths2zd4yOY1iDrsKxuxeObOuhzFh9Sw/WubT5R1NF/xsuNI8dxpI5ljsD1MewFVvZnEd3iwXcqmYo5X8IU+x8VWHEsX4RdXW7cEWVGuQHwlo/ETKj3NVmFw4sXrKsZKspfXmTBAI6TFDlFNUyydO0aLcv27qNh7jKyuA0HddfCWjb/B8qzvi/ZNrQuHNLKxm2qkwJ5GdREGelaFKKzLbthm57BVnrl19sxJ5xSLaagkgkiJEbjYaEgeGBE/LWRPHLR3PF8vmh/HKObwz6+pmPC+EtdaBactyEQDVngOB33zC3ZbRoOYhTInQZiJ25Ue3MOSFOYKs+IQxZh+EZdQJ3ri2WFCM5A8NhCqiOrBPhH9x+tOYMkssN7VWByVje1AGvZ/FHaw59cv+a6jm7hkIU4nwMRIthwoTyAQGf7idYryj0ineS9ApxfHFYHKZ69R7VG4BjM14KdQWOn9JUq37U5xPspbtWWuNiRZYAwXAKz01196B7HaO3ZKutxrjKRED8iYAAryP4a4xcYK2afexa5I3EuGjh9pcl2MR3mYFTrbysQsdfBv/AHQaidqe2l7iVtLV9ba92CVKiMzxBP8ATI5U1iiuIxDXsQCBcYlgp+GdvYVXdojhi6rhkhVEMwJIY+/Trzr1MW3t3LlJffzENicW0w+7IcZtcQw9u1jcULZw2l1Lh8N+0NbbedxDpz5GDQp9ofEEu3baWQwsWhFrNudZLH8onXShS1K3LZG+ZY9ZFEvbG2oYRzNFnOpKvMrjxXCV+Q7cXvrKkGGgEHow/wCam8LxFxAl8Mmb8K6sCN0J5Anfyqo7N35V0PymR6H/AJq0wVsC66yqG6AyZiQGIkMByBiNSKu4qScX0F7rlBzd7Kfe2W/mN2wwVkUkSp8gfhA260XcF4MtgACABMKNl6mTrNZxwjtbdwSvbW2LqTIVmPhY6GGA1U7xG89aU3bXGXL6v3qolq5Js200YLGbvGbVgVOwj0mvJ6jsjW5cnduSWNdH7fT1Hf8AJW33LTt/b+/XbNtSDh7WbvGB1ZjpC9QBpPmaHsRwi0iuqKE8I8QEmAdaOOOYIW7pC6owDofJtY9qosYkEMNxt+v7V6jS6KGmwxxQ6IVeVy6g/bsLbCrB8Z0B0zdWgamOZNOgldFBYEEZQoCmdDI3I86d4gTfuLdOrKCodzCweSgwN+g+tR7VlQDlJZjAMExp+IkwAPSpIB3snx5+G41bnyAm3eT8VsnUeq/EPMetbr2t4TcxdhPu7BobP3TGEvBiGBJ8gZ3jfnFfP/aKzlvawSyhjlEDpA6+tEXYz7Sb+CVbLgXrAgKGJm2D0I1ZR+E7Ua+Clcmjcfwdvh+BvKoBu30CQmilhOijlbQEsTzMDnFYT3WUlemntWxdoM+I8dxsxYacgF3AUfKP+mso4xay3D6lT6j/AIpfDmTltXQay4HGFvqO8MaCcqjvPlcn4BsSBzaDoeWtddwrPmIEiD4jpMbkddaTwe3nuqoIEggkmIEa0R8UAAVFIPhy6eR2+gNMipb8LIezaCpmJtqcpO5iCWPw20md9TU0WCf5jK7/ACraBCInKNlG2rak1V9m8Wi4XxMLa22cPcI5bj1aDG1T2/iGXHgGotgkk/1XCNB/bPrQJRTtPoETroP2MSWOS0HbebrLNsEfKqiAx6ctDNJzKubUQGm40wJP4svxHy5UnE4lgoksoOiroM3kANl852pD4C2yqz+NlgoluVt2+cySBcI6kmTVW6JqxAxFwybZ7pTqM6gs3mQdVHQGuqbauJbHiS0A2oNwFmbqSTp7LpXtQ5z8o/sSox83+4DcQx97ENnvXGc+ew9BsKYFkRtpTqJrSwOlXhjUVSIlNvqN2RuDuP8As1V8R4aVOZNRuV/cf4q2ueFgeR0PryNOxyolFFJoEwdVYbAg/QzV12gE+L6UjiHC92Qb7qP1H+KVx8FURTvlFL5F4kOYpJxkVvA8SEujNqDII69PzooW4gu2xfnO5KqsfAGBAZgNtY05ChnCJlw7E5QzXFyGRmDJqZ5qIIjrRdw5V0voJZ1ku5kzz303o29CrxtV7isRaMhXMawGhiAPKN/IGmOE3/4+JGuRmlfMgAECPL2qyuq3diG8LeGRuDzAPIdKqLyG0Q4Yi0rBPEczEtvA/OrNWii4ZpnB8cMXhVtNpisOsqrES9oek6jb1Xzqo4riFsoWumJ+FebHoB+/KgQ8cWzcz2MxuhgRcBYEEdDpykbRVj2ot5il8MzLeGYZiSVcfEuuw5j1qHlcUo0Ehj3NuytvcSuMgXMtuNGMSx9+QilJl8PePC/KpOUEnUSFEBT6Emq7EoG126mJjzjnVvw/hFtT4c91t8zL4VMaeESSfIn1qqaoicWpDHF+G5rYKsHuLOirCld8qjUkjrtQm+xrSUsG2QVVnukQRmExvqq7D1IoW4twN7N62GUKLjqVAMgAsJX1E/Q1Kl6lXH0NQxeIC2RPJR9YFZNxp5MncuxrR+N3CEbpsPSs34mJIEdT+9J6bmdmhquIUe8BtW3vKLkhQGJ9htVlduAsWtBu7SCCZjQ66neaosMQGBJIE+KN8vMfSr682YgBcqDRVOpjqT1rRMwt+y7LnvoQpIKsmYE7ypKr+9EIV2OSGzKNRGW2s/NcOpnosyfLehTs9cZcSoVspe2yFhE+GG0nQNC6Hzoss4dAAJCDoWNwz1IOhafI0CdJhI20M4eygZpvNdYnVkt+LT5EIEKg6kj3NSP/AFFbTAC3LzqW17tTsWyzlX1JJr3FMW8FlSeT3HMZB0VdAXPppSfu+QZEZFAPwA5jPNm5s3tVCw59zf4mu94W+d0RZ8lVlJVROm1dULH8Rt2CBdVyzCfGwDRyOUfADykCuqakdaBPfypQ3pua7U70YGLJDSp2pC3YAkajQ15cdV1J9Ov/ADTOIwjAq7sFQkDIDNxzuAByJ566CpIJmCw/fXbaFsguXEthvNmCgAczr7Ve8X7Fsbk35s2LcgtILvGipbUE5mPM7CoXB0Nu9avnW7bdSAolLagzlXq0btWj43tRhchvA2rbyVBdCXVt9FO5O4O1LZZLckMYtyi6ME4naey72r1qLisAQeXMT10og7LY0MjrqcpBWAJIPITJ3HLrVVxm82MxN67bVmRWXMW+MiYztzkneNhXcCu27avez/EGTuVBJPl6ee2tFUUkUlNsKXxiID3t116W7eViZ5agmeWbTlVTjMYGuQlt0CgnxXWzE9RkBjzqpuYt7pVRbKJIi3aAXTeSd2bzNaXwrg1nE2rd4wGVTnbNH9wYroDA5b1ZvagfVmXOCGYEgNMwNT9W5ecVfcAxXe2WwxJic1pm1hh8s7eXoac7acTwzgW7QtuEaAQpzQOWY7jzpXBbFpkV8gzDlmJVJ0mBop6TJqs6lEvjk4SKxgQSrCCDBB5EUQdn71y5a7pQx7nOxYQQqAFpKkjNGwny9K69wsXrii4Wt3I8L5f5i7AsvI/nSX7PmxcW5cdXstmS5kzK0HQSOakxsaDGaun1GcmNuNroWnBcXadSbLczmLGDI+d9oHQT7V5i7IvACDkRlcPlALMCCCoOyeZkkUtcNbygL/DRWnu7YGp63Gjxn+kaCnsShAUsMudgFDN42M8hyAEmrydJgIRtoj8bMpPXXyoEcy6tyzH9Iou7SYsgETy19ekUE4S5mS4vMeJf++tD0sebGNY+EhCrDwdg0H0mP0omu4WSSD5VR8TRVKtBlkViOWbYmfbar2ziQ2u0gROlOiA5w22q3rQYgANmYkxAYFDJ+UaiiSzc72RbPd2zovciHfzkiUSZ10JoVZlV0bTcBiduon3AojxWIyBvvGM7q2Zy2sMgFxx5tBY+sihZFzwEg15k21w8W1ChYVNO8vPoPQHQnzg1Ucc7Uph7Yt4R7b3Cf/EuZUHNmY/ExPlQxxnF2r0JZtZVU63LrtcuH3YkD0WoalUECAPzqY4vUh5PQsLHGbyyVBDMZdyEL3D1YtO3ICABXVW970Vj7V1EpegO36lo7DrS7aMw0ygTBZjAHn5+gqTYwSFv5iEruqnMZ5Tl0X61LvoiwoTvLmkA6Jbn5mAmJ5LMmhuXki9EBsOiMraux+FQDmf3MZE5lqnYbBFQbjiWjV9QoX8CA6x1aJapvBOHPcBNpC5zHPdbeV0glRCIvJZA9ajDG5z4X0Bh2GXwmJygEy7bc4151V2WRJu38oAzCSPCiDU++wHnT3FeFW1Q57jF22BMyJ1K6SI5elTrOKwOHshu9um648TKjO+vyzlgek0P47iltpFiw5uSRHxPrrDFTkTrEmhuCkqCRm4OylvcJOFZ3t3LbShAlz4Q2/igAkdKqsPYJZ3V7a2xozAMFE8kESfQbzVzc4dduLN4DTa2p0TqSxIWf6Rr508nCbQEuGuAGFGoWf6VB1nrJokXSpsFLl2kR+EYc3P5dolc2rXDGcDlA1C7Hflzq4v22vWGw4uLbtI2Y92IXNGwVRLjnO2tPWsG0AMFRAPDaA/Ucz5a16EzAgCY0yucttT/AFQJdv6RUNlkgewfA7Qhn725+EAd2D6Lq5HmYFFGHwNoWwvcjICDlUkJn5MZ8TsIHiMRGleYPDFVAUG5c+ZlTTz8TkCPIVJVQ2xIA/8AK5zeyA+EsPxfCOU1zlZCVDePtFgQsvcAlVtAeFvxM5OgPnvyFP4F++Q2Loh/Euv1g/rT2GyARbLMJ2XRZ5szaZz5kmrDszh8LiLpV0hhBRhcaLsTIMATljfQRpJoGSG7lDOHLs4fQg28Je7gXLi7P3aZ3CI3IMI8TQN6seDdnb15Wug2jlfLB0JAEwsyEUE/Dz3Jo4xli0LZuXAoVFIJYCFQ6FR0nbTWmOy/dW8KiJCgZmIIjVmLc99CB7Vzkn4G+SvKe+K8zMu1nZnEwxa2iA7sbiaecAyTHICs4vWThrjK48YOUjovX/UNvKvpHjK27iFXCMSDALgCY015a1i/bvAB8jBR3ypDKkuSm+doGkax1BouFbeEVzTc+WUfFLDdzYuP84cADYKDp+U0UX8YCgARBCgBiNQAOVDvGcQLluyqDw5US35AQCfM5iaucVctWgoF1XkAAE+PQc/LnTIsVOKcaAjSQfOQZB+tK45jL+JLO8LbHhBAA06KPXf0qThsJbdjce/bzTosjTpM1B4jddGZRkaTPykA8yJBj2FQcQFQAASTHsPypTAKNgOVMs7Exm+g/c/8UpFDMFAzNsABmY+SqNfpVmVLWxgHKK/fWEDiQGvQ0eYAOX0NeUYcA7O2sNbnEj+NcALAsVyjkvhOpE6zzNdQnk9gih7kH74f5dkhAPia2igL5KAPE3mdBzpAtJbWTC67sSxLHSf63O01yDuy2XaNtNCOe0+1P2eHAmbhLnfoBzgDWJ60Nl11JOKxN69a7p7ws2kiLYIC6a/xAPiJj4dtdZqDZ4Xasz3UXJ1OUeEEnTMTy/6BUqA1x0ChVQBjEZmnSJI8O28fSkHiARZW2oCzC8vXzPmalkIUlghWuXmRVEwz6BRGyr+cnU05ZtBwB3hW2RoqiC3+lR4BHv6Um9aJyPcbOzRllRlT0XUT571E4hi/4/cgEDIWZgfEQI0GkLvuKhcuiXwLvsobu7VvNl5R4VHVonXypi2rlyylixWC7NCqu+ijb6+tScHf8LLbVbaL8oGp0nUn/FJwtk3B3hOhGiRoI6jYn2jyqLSJpjfDvGrNnIXUF9QzRocoHwqepPp1qyslFtjJbtosxnuHX0VRLa/U03dVWVrrgsAshC3h0H6k84rzhVwFLd4qpd0zqI8KA8lA59W3PlXLnk58cDpFx17ts6Wfw/AW/u1JAP4fr0pdvALbUMwt2rSkAAgk5ekn4Z6DWri5hiEDu5JAkBQFA0nzPvVLw/Ndi+TzJRCJCeYkkFj+KKrdomqY8uI78E5HWyCQLeUgsFO77AKTsgOo36Ve8BxhtXrbstuzbBhi7DNBBUEgaASRz0FVXDXNwTcJcHUKSYWPLnUC3dGIDXHUd2rsq2h8Mr8zH5z5EQKhcvhFpcLlhl2v4rbICBg25IB0BXWQP3qPwPjLEXIClXIYZzogiCmg6if9VUdq2HDXAqIRbYaLuOh1j8qruzGMd7d23MQQitvlB8ucTWbqVkhkeSPXj9zS00YZMW1/Ut+L9sri3Wt2Fs95ESiSZjeSIA86jYO5dsqRYw+d2E3b9xgiF92JJ8TegERApHZbD5rIuE+K5LOVAEgMUCzqQIE77mqLt9xV7RFtNFVA251JJAB12G8c6fxbpcPqI5NseV0GeIdnGxYVh3Vm4CWKrmFogk+8sQTIAFWo4MmQJbw4KxJK5QCdviJzkFtqvbWHXDjIokLbQa9Sok+UlifevHUreS3IyEMsRzADZp66mhrPkS49S3c42wN45wWzaAh4cGQrAOD5rnBETPTagt3YMdSxJ102/Yelat2gud3auOApzSoBVfCAxXTTeBvWZWV7x+hZvUD2505im31FssEugnDXMpDMilRqVLET6kVpPZq7cRI7pUuXF/h4ezaFvQx47lz49tSZA15mKp8B2eSwq33IutmUKrLCBiYDFZOaN4JitH4D2VW2l29evXLzXGlohJgbEjUr0HKryfkCj6g+vB9ScR9zZzybvGC+SgAR5nUmuozuWbKAC3YtDecyByY03YE//tdVdvuX3ex//9k=">
            <a:hlinkClick r:id="rId3"/>
          </p:cNvPr>
          <p:cNvSpPr>
            <a:spLocks noChangeAspect="1" noChangeArrowheads="1"/>
          </p:cNvSpPr>
          <p:nvPr/>
        </p:nvSpPr>
        <p:spPr bwMode="auto">
          <a:xfrm>
            <a:off x="53975" y="-1081088"/>
            <a:ext cx="2352675" cy="2257426"/>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62" name="AutoShape 14" descr="doğrultusunda güvenli çalışma ortam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4" name="Picture 16" descr="http://www.dijitalders.com/rs/icerik/normal/0514/bilgisayar_ve_saglik_5063_se2c4.jpg">
            <a:hlinkClick r:id="rId4"/>
          </p:cNvPr>
          <p:cNvPicPr>
            <a:picLocks noChangeAspect="1" noChangeArrowheads="1"/>
          </p:cNvPicPr>
          <p:nvPr/>
        </p:nvPicPr>
        <p:blipFill>
          <a:blip r:embed="rId5" cstate="print"/>
          <a:srcRect/>
          <a:stretch>
            <a:fillRect/>
          </a:stretch>
        </p:blipFill>
        <p:spPr bwMode="auto">
          <a:xfrm>
            <a:off x="5434426" y="1916832"/>
            <a:ext cx="3709574" cy="2780557"/>
          </a:xfrm>
          <a:prstGeom prst="rect">
            <a:avLst/>
          </a:prstGeom>
          <a:noFill/>
        </p:spPr>
      </p:pic>
      <p:sp>
        <p:nvSpPr>
          <p:cNvPr id="12" name="11 Metin kutusu"/>
          <p:cNvSpPr txBox="1"/>
          <p:nvPr/>
        </p:nvSpPr>
        <p:spPr>
          <a:xfrm>
            <a:off x="5652120" y="4725144"/>
            <a:ext cx="3491880" cy="369332"/>
          </a:xfrm>
          <a:prstGeom prst="rect">
            <a:avLst/>
          </a:prstGeom>
          <a:solidFill>
            <a:srgbClr val="00B050"/>
          </a:solidFill>
        </p:spPr>
        <p:txBody>
          <a:bodyPr wrap="square" rtlCol="0">
            <a:spAutoFit/>
          </a:bodyPr>
          <a:lstStyle/>
          <a:p>
            <a:pPr algn="ctr"/>
            <a:r>
              <a:rPr lang="tr-TR" b="1" dirty="0" smtClean="0">
                <a:solidFill>
                  <a:schemeClr val="bg1"/>
                </a:solidFill>
                <a:latin typeface="Comic Sans MS" pitchFamily="66" charset="0"/>
              </a:rPr>
              <a:t>BÖYLE DEĞİL!</a:t>
            </a:r>
            <a:endParaRPr lang="tr-TR" b="1" dirty="0">
              <a:solidFill>
                <a:schemeClr val="bg1"/>
              </a:solidFill>
              <a:latin typeface="Comic Sans MS" pitchFamily="66" charset="0"/>
            </a:endParaRPr>
          </a:p>
        </p:txBody>
      </p:sp>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916832"/>
          </a:xfrm>
          <a:solidFill>
            <a:srgbClr val="FFFF00"/>
          </a:solidFill>
        </p:spPr>
        <p:txBody>
          <a:bodyPr>
            <a:noAutofit/>
          </a:bodyPr>
          <a:lstStyle/>
          <a:p>
            <a:pPr algn="ctr"/>
            <a:r>
              <a:rPr lang="tr-TR" sz="5400" b="1" dirty="0" smtClean="0">
                <a:solidFill>
                  <a:srgbClr val="FF0000"/>
                </a:solidFill>
                <a:latin typeface="Comic Sans MS" pitchFamily="66" charset="0"/>
              </a:rPr>
              <a:t>Çalışanların </a:t>
            </a:r>
            <a:br>
              <a:rPr lang="tr-TR" sz="5400" b="1" dirty="0" smtClean="0">
                <a:solidFill>
                  <a:srgbClr val="FF0000"/>
                </a:solidFill>
                <a:latin typeface="Comic Sans MS" pitchFamily="66" charset="0"/>
              </a:rPr>
            </a:br>
            <a:r>
              <a:rPr lang="tr-TR" sz="5400" b="1" dirty="0" smtClean="0">
                <a:solidFill>
                  <a:srgbClr val="FF0000"/>
                </a:solidFill>
                <a:latin typeface="Comic Sans MS" pitchFamily="66" charset="0"/>
              </a:rPr>
              <a:t>Yükümlülükleri</a:t>
            </a:r>
            <a:endParaRPr lang="tr-TR" sz="5400" dirty="0">
              <a:latin typeface="Comic Sans MS" pitchFamily="66" charset="0"/>
            </a:endParaRPr>
          </a:p>
        </p:txBody>
      </p:sp>
      <p:pic>
        <p:nvPicPr>
          <p:cNvPr id="120834" name="Picture 2" descr="https://encrypted-tbn2.gstatic.com/images?q=tbn:ANd9GcSZFb6763aSODohe3xYYScBQTtD6odFST6W5YdeKT9JSMaUYJoIBQ">
            <a:hlinkClick r:id="rId2"/>
          </p:cNvPr>
          <p:cNvPicPr>
            <a:picLocks noChangeAspect="1" noChangeArrowheads="1"/>
          </p:cNvPicPr>
          <p:nvPr/>
        </p:nvPicPr>
        <p:blipFill>
          <a:blip r:embed="rId3" cstate="print"/>
          <a:srcRect/>
          <a:stretch>
            <a:fillRect/>
          </a:stretch>
        </p:blipFill>
        <p:spPr bwMode="auto">
          <a:xfrm>
            <a:off x="48962" y="1988840"/>
            <a:ext cx="9095038" cy="4392650"/>
          </a:xfrm>
          <a:prstGeom prst="rect">
            <a:avLst/>
          </a:prstGeom>
          <a:noFill/>
        </p:spPr>
      </p:pic>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8686800" cy="1092736"/>
          </a:xfrm>
        </p:spPr>
        <p:txBody>
          <a:bodyPr>
            <a:normAutofit fontScale="90000"/>
          </a:bodyPr>
          <a:lstStyle/>
          <a:p>
            <a:r>
              <a:rPr lang="tr-TR" b="1" dirty="0" smtClean="0">
                <a:solidFill>
                  <a:srgbClr val="FF0000"/>
                </a:solidFill>
              </a:rPr>
              <a:t>Çalışanların Yükümlülükleri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457200" y="908720"/>
            <a:ext cx="8435280" cy="2808312"/>
          </a:xfrm>
        </p:spPr>
        <p:txBody>
          <a:bodyPr>
            <a:normAutofit/>
          </a:bodyPr>
          <a:lstStyle/>
          <a:p>
            <a:r>
              <a:rPr lang="tr-TR" b="1" dirty="0"/>
              <a:t>Madde 8-(1) Çalışanlar sağlık ve güvenliklerini etkileyebilecek tehlikeleri iş sağlığı ve güvenliği kuruluna, kurulun bulunmadığı işyerlerinde ise işverene bildirerek durumun tespit edilmesini ve gerekli tedbirlerin alınmasını talep eder. </a:t>
            </a:r>
          </a:p>
          <a:p>
            <a:endParaRPr lang="tr-TR" dirty="0"/>
          </a:p>
        </p:txBody>
      </p:sp>
      <p:pic>
        <p:nvPicPr>
          <p:cNvPr id="79874" name="Picture 2" descr="https://encrypted-tbn2.gstatic.com/images?q=tbn:ANd9GcRNNoXPd6abdQcAgqwPg4PJcwBoHBNeuAeMqHPfM71EHUC406K_">
            <a:hlinkClick r:id="rId2"/>
          </p:cNvPr>
          <p:cNvPicPr>
            <a:picLocks noChangeAspect="1" noChangeArrowheads="1"/>
          </p:cNvPicPr>
          <p:nvPr/>
        </p:nvPicPr>
        <p:blipFill>
          <a:blip r:embed="rId3" cstate="print"/>
          <a:srcRect/>
          <a:stretch>
            <a:fillRect/>
          </a:stretch>
        </p:blipFill>
        <p:spPr bwMode="auto">
          <a:xfrm>
            <a:off x="2339752" y="3284984"/>
            <a:ext cx="4530080" cy="3397560"/>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080120"/>
          </a:xfrm>
        </p:spPr>
        <p:txBody>
          <a:bodyPr/>
          <a:lstStyle/>
          <a:p>
            <a:r>
              <a:rPr lang="tr-TR" b="1" dirty="0" smtClean="0">
                <a:solidFill>
                  <a:srgbClr val="FF0000"/>
                </a:solidFill>
              </a:rPr>
              <a:t>Çalışanların Yükümlülükleri</a:t>
            </a:r>
            <a:endParaRPr lang="tr-TR" dirty="0"/>
          </a:p>
        </p:txBody>
      </p:sp>
      <p:sp>
        <p:nvSpPr>
          <p:cNvPr id="3" name="2 İçerik Yer Tutucusu"/>
          <p:cNvSpPr>
            <a:spLocks noGrp="1"/>
          </p:cNvSpPr>
          <p:nvPr>
            <p:ph idx="1"/>
          </p:nvPr>
        </p:nvSpPr>
        <p:spPr>
          <a:xfrm>
            <a:off x="457200" y="1556792"/>
            <a:ext cx="5482952" cy="4767808"/>
          </a:xfrm>
        </p:spPr>
        <p:txBody>
          <a:bodyPr>
            <a:normAutofit/>
          </a:bodyPr>
          <a:lstStyle/>
          <a:p>
            <a:pPr>
              <a:lnSpc>
                <a:spcPct val="150000"/>
              </a:lnSpc>
            </a:pPr>
            <a:r>
              <a:rPr lang="tr-TR" b="1" dirty="0" smtClean="0"/>
              <a:t>(2) Çalışanlar ve temsilcileri, işyerinde yürütülecek iş sağlığı ve güvenliği hizmetlerinin amaç ve usulleri konusunda haberdar edilir ve elde edilen verilerin kullanılması hakkında bilgilendirilir. </a:t>
            </a:r>
          </a:p>
          <a:p>
            <a:endParaRPr lang="tr-TR" b="1" dirty="0" smtClean="0"/>
          </a:p>
        </p:txBody>
      </p:sp>
      <p:pic>
        <p:nvPicPr>
          <p:cNvPr id="93186" name="Picture 2" descr="http://www.batmanhabergazete.com/d/news/7850.jpg">
            <a:hlinkClick r:id="rId2"/>
          </p:cNvPr>
          <p:cNvPicPr>
            <a:picLocks noChangeAspect="1" noChangeArrowheads="1"/>
          </p:cNvPicPr>
          <p:nvPr/>
        </p:nvPicPr>
        <p:blipFill>
          <a:blip r:embed="rId3" cstate="print"/>
          <a:srcRect/>
          <a:stretch>
            <a:fillRect/>
          </a:stretch>
        </p:blipFill>
        <p:spPr bwMode="auto">
          <a:xfrm>
            <a:off x="5879637" y="1628800"/>
            <a:ext cx="3264363" cy="2448272"/>
          </a:xfrm>
          <a:prstGeom prst="rect">
            <a:avLst/>
          </a:prstGeom>
          <a:noFill/>
        </p:spPr>
      </p:pic>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080120"/>
          </a:xfrm>
        </p:spPr>
        <p:txBody>
          <a:bodyPr/>
          <a:lstStyle/>
          <a:p>
            <a:pPr algn="ctr"/>
            <a:r>
              <a:rPr lang="tr-TR" b="1" dirty="0" smtClean="0">
                <a:solidFill>
                  <a:srgbClr val="FF0000"/>
                </a:solidFill>
              </a:rPr>
              <a:t>Çalışanların Yükümlülükleri</a:t>
            </a:r>
            <a:endParaRPr lang="tr-TR" dirty="0"/>
          </a:p>
        </p:txBody>
      </p:sp>
      <p:sp>
        <p:nvSpPr>
          <p:cNvPr id="3" name="2 İçerik Yer Tutucusu"/>
          <p:cNvSpPr>
            <a:spLocks noGrp="1"/>
          </p:cNvSpPr>
          <p:nvPr>
            <p:ph idx="1"/>
          </p:nvPr>
        </p:nvSpPr>
        <p:spPr>
          <a:xfrm>
            <a:off x="457200" y="1484784"/>
            <a:ext cx="4330824" cy="3456384"/>
          </a:xfrm>
        </p:spPr>
        <p:txBody>
          <a:bodyPr>
            <a:normAutofit/>
          </a:bodyPr>
          <a:lstStyle/>
          <a:p>
            <a:r>
              <a:rPr lang="tr-TR" sz="2400" b="1" dirty="0" smtClean="0">
                <a:latin typeface="Comic Sans MS" pitchFamily="66" charset="0"/>
              </a:rPr>
              <a:t>(3) Çalışanlar, işyerinde sağlıklı ve güvenli çalışma ortamının korunması ve geliştirilmesi için; </a:t>
            </a:r>
          </a:p>
          <a:p>
            <a:endParaRPr lang="tr-TR" b="1" dirty="0" smtClean="0"/>
          </a:p>
          <a:p>
            <a:endParaRPr lang="tr-TR" dirty="0"/>
          </a:p>
        </p:txBody>
      </p:sp>
      <p:pic>
        <p:nvPicPr>
          <p:cNvPr id="124930" name="Picture 2" descr="http://www.hilvanmedya.com/imagestore/mansetler/manset660-kaq0x0haptkjrnedozko.jpg">
            <a:hlinkClick r:id="rId2"/>
          </p:cNvPr>
          <p:cNvPicPr>
            <a:picLocks noChangeAspect="1" noChangeArrowheads="1"/>
          </p:cNvPicPr>
          <p:nvPr/>
        </p:nvPicPr>
        <p:blipFill>
          <a:blip r:embed="rId3" cstate="print"/>
          <a:srcRect/>
          <a:stretch>
            <a:fillRect/>
          </a:stretch>
        </p:blipFill>
        <p:spPr bwMode="auto">
          <a:xfrm>
            <a:off x="4692020" y="1484784"/>
            <a:ext cx="4451980" cy="2564533"/>
          </a:xfrm>
          <a:prstGeom prst="rect">
            <a:avLst/>
          </a:prstGeom>
          <a:noFill/>
        </p:spPr>
      </p:pic>
      <p:sp>
        <p:nvSpPr>
          <p:cNvPr id="5" name="4 Metin kutusu"/>
          <p:cNvSpPr txBox="1"/>
          <p:nvPr/>
        </p:nvSpPr>
        <p:spPr>
          <a:xfrm>
            <a:off x="467544" y="4221088"/>
            <a:ext cx="8496944" cy="1846659"/>
          </a:xfrm>
          <a:prstGeom prst="rect">
            <a:avLst/>
          </a:prstGeom>
          <a:noFill/>
        </p:spPr>
        <p:txBody>
          <a:bodyPr wrap="square" rtlCol="0">
            <a:spAutoFit/>
          </a:bodyPr>
          <a:lstStyle/>
          <a:p>
            <a:r>
              <a:rPr lang="tr-TR" sz="2400" b="1" dirty="0" smtClean="0">
                <a:latin typeface="Comic Sans MS" pitchFamily="66" charset="0"/>
              </a:rPr>
              <a:t>4. İş sağlığı ve güvenliği hizmetleri ve eğitimleri çalışanlara mali yük getirmeyecek şekilde ve dinlenme süreleri dışında düzenlenir. Eğitimlerde geçen süre çalışma süresinden sayılır.</a:t>
            </a:r>
          </a:p>
          <a:p>
            <a:endParaRPr lang="tr-TR" dirty="0"/>
          </a:p>
        </p:txBody>
      </p:sp>
    </p:spTree>
  </p:cSld>
  <p:clrMapOvr>
    <a:masterClrMapping/>
  </p:clrMapOvr>
  <p:transition spd="med">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http://www.hekimcan.com.tr/isg-egitim.jpg">
            <a:hlinkClick r:id="rId2"/>
          </p:cNvPr>
          <p:cNvPicPr>
            <a:picLocks noChangeAspect="1" noChangeArrowheads="1"/>
          </p:cNvPicPr>
          <p:nvPr/>
        </p:nvPicPr>
        <p:blipFill>
          <a:blip r:embed="rId3" cstate="print"/>
          <a:srcRect/>
          <a:stretch>
            <a:fillRect/>
          </a:stretch>
        </p:blipFill>
        <p:spPr bwMode="auto">
          <a:xfrm>
            <a:off x="4067944" y="3356992"/>
            <a:ext cx="4762500" cy="3276601"/>
          </a:xfrm>
          <a:prstGeom prst="rect">
            <a:avLst/>
          </a:prstGeom>
          <a:noFill/>
        </p:spPr>
      </p:pic>
      <p:sp>
        <p:nvSpPr>
          <p:cNvPr id="2" name="1 Başlık"/>
          <p:cNvSpPr>
            <a:spLocks noGrp="1"/>
          </p:cNvSpPr>
          <p:nvPr>
            <p:ph type="title"/>
          </p:nvPr>
        </p:nvSpPr>
        <p:spPr>
          <a:xfrm>
            <a:off x="457200" y="260648"/>
            <a:ext cx="8229600" cy="864096"/>
          </a:xfrm>
        </p:spPr>
        <p:txBody>
          <a:bodyPr>
            <a:normAutofit/>
          </a:bodyPr>
          <a:lstStyle/>
          <a:p>
            <a:pPr algn="ctr"/>
            <a:r>
              <a:rPr lang="tr-TR" sz="3200" b="1" dirty="0" smtClean="0">
                <a:solidFill>
                  <a:srgbClr val="FF0000"/>
                </a:solidFill>
                <a:latin typeface="Comic Sans MS" pitchFamily="66" charset="0"/>
              </a:rPr>
              <a:t>Çalışanların Yükümlülükleri</a:t>
            </a:r>
            <a:endParaRPr lang="tr-TR" sz="3200" dirty="0">
              <a:latin typeface="Comic Sans MS" pitchFamily="66" charset="0"/>
            </a:endParaRPr>
          </a:p>
        </p:txBody>
      </p:sp>
      <p:sp>
        <p:nvSpPr>
          <p:cNvPr id="3" name="2 İçerik Yer Tutucusu"/>
          <p:cNvSpPr>
            <a:spLocks noGrp="1"/>
          </p:cNvSpPr>
          <p:nvPr>
            <p:ph idx="1"/>
          </p:nvPr>
        </p:nvSpPr>
        <p:spPr>
          <a:xfrm>
            <a:off x="457200" y="1268760"/>
            <a:ext cx="8229600" cy="5040560"/>
          </a:xfrm>
        </p:spPr>
        <p:txBody>
          <a:bodyPr>
            <a:normAutofit/>
          </a:bodyPr>
          <a:lstStyle/>
          <a:p>
            <a:r>
              <a:rPr lang="tr-TR" b="1" dirty="0" smtClean="0"/>
              <a:t>a) İşyeri hekimi, iş güvenliği uzmanı veya işveren tarafından verilen iş sağlığı ve güvenliğiyle ilgili mevzuata uygun talimatlara uyarlar. </a:t>
            </a:r>
          </a:p>
          <a:p>
            <a:r>
              <a:rPr lang="tr-TR" b="1" dirty="0" smtClean="0"/>
              <a:t>b) İş sağlığı ve güvenliği </a:t>
            </a:r>
          </a:p>
          <a:p>
            <a:r>
              <a:rPr lang="tr-TR" b="1" dirty="0" smtClean="0"/>
              <a:t>hizmetlerini yerine getirmek</a:t>
            </a:r>
          </a:p>
          <a:p>
            <a:r>
              <a:rPr lang="tr-TR" b="1" dirty="0" smtClean="0"/>
              <a:t> üzere işveren tarafından </a:t>
            </a:r>
          </a:p>
          <a:p>
            <a:r>
              <a:rPr lang="tr-TR" b="1" dirty="0" smtClean="0"/>
              <a:t>görevlendirilen kişi veya </a:t>
            </a:r>
          </a:p>
          <a:p>
            <a:r>
              <a:rPr lang="tr-TR" b="1" dirty="0" err="1" smtClean="0"/>
              <a:t>İSGB’lerin</a:t>
            </a:r>
            <a:r>
              <a:rPr lang="tr-TR" b="1" dirty="0" smtClean="0"/>
              <a:t> yapacağı </a:t>
            </a:r>
          </a:p>
          <a:p>
            <a:r>
              <a:rPr lang="tr-TR" b="1" dirty="0" smtClean="0"/>
              <a:t>çalışmalarda işbirliği yaparlar. </a:t>
            </a:r>
          </a:p>
          <a:p>
            <a:endParaRPr lang="tr-TR" dirty="0" smtClean="0"/>
          </a:p>
          <a:p>
            <a:endParaRPr lang="tr-TR" dirty="0"/>
          </a:p>
        </p:txBody>
      </p:sp>
    </p:spTree>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www.frezyaosgb.com.tr/images/upload/hizmetler/buyuk/70391215_39224052_%C3%A4%C2%B0%C3%A5%C3%BFe-giri%C3%A5%C3%BF-muayenesi.jpg">
            <a:hlinkClick r:id="rId2"/>
          </p:cNvPr>
          <p:cNvPicPr>
            <a:picLocks noChangeAspect="1" noChangeArrowheads="1"/>
          </p:cNvPicPr>
          <p:nvPr/>
        </p:nvPicPr>
        <p:blipFill>
          <a:blip r:embed="rId3" cstate="print"/>
          <a:srcRect/>
          <a:stretch>
            <a:fillRect/>
          </a:stretch>
        </p:blipFill>
        <p:spPr bwMode="auto">
          <a:xfrm>
            <a:off x="3528331" y="3717032"/>
            <a:ext cx="5615669" cy="3140968"/>
          </a:xfrm>
          <a:prstGeom prst="rect">
            <a:avLst/>
          </a:prstGeom>
          <a:noFill/>
        </p:spPr>
      </p:pic>
      <p:sp>
        <p:nvSpPr>
          <p:cNvPr id="2" name="1 Başlık"/>
          <p:cNvSpPr>
            <a:spLocks noGrp="1"/>
          </p:cNvSpPr>
          <p:nvPr>
            <p:ph type="title"/>
          </p:nvPr>
        </p:nvSpPr>
        <p:spPr>
          <a:xfrm>
            <a:off x="457200" y="332656"/>
            <a:ext cx="8229600" cy="576064"/>
          </a:xfrm>
        </p:spPr>
        <p:txBody>
          <a:bodyPr>
            <a:normAutofit/>
          </a:bodyPr>
          <a:lstStyle/>
          <a:p>
            <a:pPr algn="ctr"/>
            <a:r>
              <a:rPr lang="tr-TR" sz="3200" b="1" cap="none" dirty="0" smtClean="0">
                <a:solidFill>
                  <a:srgbClr val="FF0000"/>
                </a:solidFill>
                <a:latin typeface="Comic Sans MS" pitchFamily="66" charset="0"/>
              </a:rPr>
              <a:t>Çalışanların Yükümlülükleri</a:t>
            </a:r>
            <a:endParaRPr lang="tr-TR" sz="3200" cap="none" dirty="0">
              <a:solidFill>
                <a:srgbClr val="FF0000"/>
              </a:solidFill>
              <a:latin typeface="Comic Sans MS" pitchFamily="66" charset="0"/>
            </a:endParaRPr>
          </a:p>
        </p:txBody>
      </p:sp>
      <p:sp>
        <p:nvSpPr>
          <p:cNvPr id="3" name="2 İçerik Yer Tutucusu"/>
          <p:cNvSpPr>
            <a:spLocks noGrp="1"/>
          </p:cNvSpPr>
          <p:nvPr>
            <p:ph idx="1"/>
          </p:nvPr>
        </p:nvSpPr>
        <p:spPr>
          <a:xfrm>
            <a:off x="179512" y="980728"/>
            <a:ext cx="8507288" cy="3240360"/>
          </a:xfrm>
        </p:spPr>
        <p:txBody>
          <a:bodyPr>
            <a:normAutofit/>
          </a:bodyPr>
          <a:lstStyle/>
          <a:p>
            <a:r>
              <a:rPr lang="tr-TR" sz="2400" b="1" dirty="0" smtClean="0">
                <a:latin typeface="Comic Sans MS" pitchFamily="66" charset="0"/>
              </a:rPr>
              <a:t>c</a:t>
            </a:r>
            <a:r>
              <a:rPr lang="tr-TR" sz="2400" b="1" dirty="0">
                <a:latin typeface="Comic Sans MS" pitchFamily="66" charset="0"/>
              </a:rPr>
              <a:t>) İş sağlığı ve güvenliğine ilişkin çalışmalara, sağlık muayenelerine, bilgilendirme ve eğitim programlarına katılırlar. </a:t>
            </a:r>
          </a:p>
          <a:p>
            <a:r>
              <a:rPr lang="tr-TR" sz="2400" b="1" dirty="0">
                <a:latin typeface="Comic Sans MS" pitchFamily="66" charset="0"/>
              </a:rPr>
              <a:t>ç) Makine, tesisat ve kişisel koruyucu donanımı verilen eğitim ve talimatlar doğrultusunda ve amacına uygun olarak kullanırlar. </a:t>
            </a:r>
          </a:p>
          <a:p>
            <a:endParaRPr lang="tr-TR" dirty="0"/>
          </a:p>
        </p:txBody>
      </p:sp>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http://www.kamuajans.com/images/haberler/meb_teftis_sisteminin_birlestirilmesinin_serencami_8ebb3.png">
            <a:hlinkClick r:id="rId2"/>
          </p:cNvPr>
          <p:cNvPicPr>
            <a:picLocks noChangeAspect="1" noChangeArrowheads="1"/>
          </p:cNvPicPr>
          <p:nvPr/>
        </p:nvPicPr>
        <p:blipFill>
          <a:blip r:embed="rId3" cstate="print"/>
          <a:srcRect/>
          <a:stretch>
            <a:fillRect/>
          </a:stretch>
        </p:blipFill>
        <p:spPr bwMode="auto">
          <a:xfrm>
            <a:off x="4107160" y="4077072"/>
            <a:ext cx="4857328" cy="2518421"/>
          </a:xfrm>
          <a:prstGeom prst="rect">
            <a:avLst/>
          </a:prstGeom>
          <a:noFill/>
        </p:spPr>
      </p:pic>
      <p:sp>
        <p:nvSpPr>
          <p:cNvPr id="2" name="1 Başlık"/>
          <p:cNvSpPr>
            <a:spLocks noGrp="1"/>
          </p:cNvSpPr>
          <p:nvPr>
            <p:ph type="title"/>
          </p:nvPr>
        </p:nvSpPr>
        <p:spPr>
          <a:xfrm>
            <a:off x="457200" y="332656"/>
            <a:ext cx="8229600" cy="792088"/>
          </a:xfrm>
        </p:spPr>
        <p:txBody>
          <a:bodyPr>
            <a:normAutofit/>
          </a:bodyPr>
          <a:lstStyle/>
          <a:p>
            <a:pPr algn="ctr"/>
            <a:r>
              <a:rPr lang="tr-TR" sz="3200" b="1" dirty="0" smtClean="0">
                <a:solidFill>
                  <a:srgbClr val="FF0000"/>
                </a:solidFill>
                <a:latin typeface="Comic Sans MS" pitchFamily="66" charset="0"/>
              </a:rPr>
              <a:t>Çalışanların Yükümlülükleri</a:t>
            </a:r>
            <a:endParaRPr lang="tr-TR" sz="3200" dirty="0">
              <a:solidFill>
                <a:srgbClr val="FF0000"/>
              </a:solidFill>
              <a:latin typeface="Comic Sans MS" pitchFamily="66" charset="0"/>
            </a:endParaRPr>
          </a:p>
        </p:txBody>
      </p:sp>
      <p:sp>
        <p:nvSpPr>
          <p:cNvPr id="3" name="2 İçerik Yer Tutucusu"/>
          <p:cNvSpPr>
            <a:spLocks noGrp="1"/>
          </p:cNvSpPr>
          <p:nvPr>
            <p:ph idx="1"/>
          </p:nvPr>
        </p:nvSpPr>
        <p:spPr>
          <a:xfrm>
            <a:off x="457200" y="1268760"/>
            <a:ext cx="7787208" cy="5184576"/>
          </a:xfrm>
        </p:spPr>
        <p:txBody>
          <a:bodyPr>
            <a:normAutofit fontScale="92500" lnSpcReduction="20000"/>
          </a:bodyPr>
          <a:lstStyle/>
          <a:p>
            <a:r>
              <a:rPr lang="tr-TR" sz="2800" dirty="0">
                <a:latin typeface="Comic Sans MS" pitchFamily="66" charset="0"/>
              </a:rPr>
              <a:t>d) Teftişe yetkili makam tarafından işyerinde tespit edilen noksanlık ve ilgili mevzuata aykırılıkların giderilmesi konusunda, işveren ve çalışan temsilcisi ile işbirliği yaparlar. </a:t>
            </a:r>
            <a:endParaRPr lang="tr-TR" sz="2800" dirty="0" smtClean="0">
              <a:latin typeface="Comic Sans MS" pitchFamily="66" charset="0"/>
            </a:endParaRPr>
          </a:p>
          <a:p>
            <a:endParaRPr lang="tr-TR" sz="2800" dirty="0">
              <a:latin typeface="Comic Sans MS" pitchFamily="66" charset="0"/>
            </a:endParaRPr>
          </a:p>
          <a:p>
            <a:r>
              <a:rPr lang="tr-TR" sz="2800" dirty="0">
                <a:latin typeface="Comic Sans MS" pitchFamily="66" charset="0"/>
              </a:rPr>
              <a:t>e) İşyerindeki makine</a:t>
            </a:r>
            <a:r>
              <a:rPr lang="tr-TR" sz="2800" dirty="0" smtClean="0">
                <a:latin typeface="Comic Sans MS" pitchFamily="66" charset="0"/>
              </a:rPr>
              <a:t>,  </a:t>
            </a:r>
            <a:r>
              <a:rPr lang="tr-TR" sz="2800" dirty="0">
                <a:latin typeface="Comic Sans MS" pitchFamily="66" charset="0"/>
              </a:rPr>
              <a:t>cihaz, araç, gereç, </a:t>
            </a:r>
            <a:r>
              <a:rPr lang="tr-TR" sz="2800" dirty="0" smtClean="0">
                <a:latin typeface="Comic Sans MS" pitchFamily="66" charset="0"/>
              </a:rPr>
              <a:t>tesis </a:t>
            </a:r>
            <a:r>
              <a:rPr lang="tr-TR" sz="2800" dirty="0">
                <a:latin typeface="Comic Sans MS" pitchFamily="66" charset="0"/>
              </a:rPr>
              <a:t>ve binalarda </a:t>
            </a:r>
            <a:r>
              <a:rPr lang="tr-TR" sz="2800" dirty="0" smtClean="0">
                <a:latin typeface="Comic Sans MS" pitchFamily="66" charset="0"/>
              </a:rPr>
              <a:t>sağlık </a:t>
            </a:r>
            <a:r>
              <a:rPr lang="tr-TR" sz="2800" dirty="0">
                <a:latin typeface="Comic Sans MS" pitchFamily="66" charset="0"/>
              </a:rPr>
              <a:t>ve güvenlik </a:t>
            </a:r>
            <a:r>
              <a:rPr lang="tr-TR" sz="2800" dirty="0" smtClean="0">
                <a:latin typeface="Comic Sans MS" pitchFamily="66" charset="0"/>
              </a:rPr>
              <a:t>yönünden </a:t>
            </a:r>
            <a:r>
              <a:rPr lang="tr-TR" sz="2800" dirty="0">
                <a:latin typeface="Comic Sans MS" pitchFamily="66" charset="0"/>
              </a:rPr>
              <a:t>ciddi ve </a:t>
            </a:r>
            <a:r>
              <a:rPr lang="tr-TR" sz="2800" dirty="0" smtClean="0">
                <a:latin typeface="Comic Sans MS" pitchFamily="66" charset="0"/>
              </a:rPr>
              <a:t>yakın </a:t>
            </a:r>
            <a:r>
              <a:rPr lang="tr-TR" sz="2800" dirty="0">
                <a:latin typeface="Comic Sans MS" pitchFamily="66" charset="0"/>
              </a:rPr>
              <a:t>bir tehlike ile </a:t>
            </a:r>
            <a:r>
              <a:rPr lang="tr-TR" sz="2800" dirty="0" smtClean="0">
                <a:latin typeface="Comic Sans MS" pitchFamily="66" charset="0"/>
              </a:rPr>
              <a:t>karşılaştıklarında </a:t>
            </a:r>
            <a:r>
              <a:rPr lang="tr-TR" sz="2800" dirty="0">
                <a:latin typeface="Comic Sans MS" pitchFamily="66" charset="0"/>
              </a:rPr>
              <a:t>ve </a:t>
            </a:r>
            <a:endParaRPr lang="tr-TR" sz="2800" dirty="0" smtClean="0">
              <a:latin typeface="Comic Sans MS" pitchFamily="66" charset="0"/>
            </a:endParaRPr>
          </a:p>
          <a:p>
            <a:pPr>
              <a:buNone/>
            </a:pPr>
            <a:r>
              <a:rPr lang="tr-TR" sz="2800" dirty="0" smtClean="0">
                <a:latin typeface="Comic Sans MS" pitchFamily="66" charset="0"/>
              </a:rPr>
              <a:t>koruma </a:t>
            </a:r>
            <a:r>
              <a:rPr lang="tr-TR" sz="2800" dirty="0">
                <a:latin typeface="Comic Sans MS" pitchFamily="66" charset="0"/>
              </a:rPr>
              <a:t>tedbirlerinde </a:t>
            </a:r>
            <a:endParaRPr lang="tr-TR" sz="2800" dirty="0" smtClean="0">
              <a:latin typeface="Comic Sans MS" pitchFamily="66" charset="0"/>
            </a:endParaRPr>
          </a:p>
          <a:p>
            <a:pPr>
              <a:buNone/>
            </a:pPr>
            <a:r>
              <a:rPr lang="tr-TR" sz="2800" dirty="0" smtClean="0">
                <a:latin typeface="Comic Sans MS" pitchFamily="66" charset="0"/>
              </a:rPr>
              <a:t>bir </a:t>
            </a:r>
            <a:r>
              <a:rPr lang="tr-TR" sz="2800" dirty="0">
                <a:latin typeface="Comic Sans MS" pitchFamily="66" charset="0"/>
              </a:rPr>
              <a:t>eksiklik gördüklerinde, </a:t>
            </a:r>
            <a:endParaRPr lang="tr-TR" sz="2800" dirty="0" smtClean="0">
              <a:latin typeface="Comic Sans MS" pitchFamily="66" charset="0"/>
            </a:endParaRPr>
          </a:p>
          <a:p>
            <a:pPr>
              <a:buNone/>
            </a:pPr>
            <a:r>
              <a:rPr lang="tr-TR" sz="2800" dirty="0" smtClean="0">
                <a:latin typeface="Comic Sans MS" pitchFamily="66" charset="0"/>
              </a:rPr>
              <a:t>işverene </a:t>
            </a:r>
            <a:r>
              <a:rPr lang="tr-TR" sz="2800" dirty="0">
                <a:latin typeface="Comic Sans MS" pitchFamily="66" charset="0"/>
              </a:rPr>
              <a:t>veya çalışan </a:t>
            </a:r>
            <a:endParaRPr lang="tr-TR" sz="2800" dirty="0" smtClean="0">
              <a:latin typeface="Comic Sans MS" pitchFamily="66" charset="0"/>
            </a:endParaRPr>
          </a:p>
          <a:p>
            <a:pPr>
              <a:buNone/>
            </a:pPr>
            <a:r>
              <a:rPr lang="tr-TR" sz="2800" dirty="0" smtClean="0">
                <a:latin typeface="Comic Sans MS" pitchFamily="66" charset="0"/>
              </a:rPr>
              <a:t>temsilcisine </a:t>
            </a:r>
            <a:r>
              <a:rPr lang="tr-TR" sz="2800" dirty="0">
                <a:latin typeface="Comic Sans MS" pitchFamily="66" charset="0"/>
              </a:rPr>
              <a:t>derhal </a:t>
            </a:r>
            <a:endParaRPr lang="tr-TR" sz="2800" dirty="0" smtClean="0">
              <a:latin typeface="Comic Sans MS" pitchFamily="66" charset="0"/>
            </a:endParaRPr>
          </a:p>
          <a:p>
            <a:pPr>
              <a:buNone/>
            </a:pPr>
            <a:r>
              <a:rPr lang="tr-TR" sz="2800" dirty="0" smtClean="0">
                <a:latin typeface="Comic Sans MS" pitchFamily="66" charset="0"/>
              </a:rPr>
              <a:t>haber </a:t>
            </a:r>
            <a:r>
              <a:rPr lang="tr-TR" sz="2800" dirty="0">
                <a:latin typeface="Comic Sans MS" pitchFamily="66" charset="0"/>
              </a:rPr>
              <a:t>verirler. </a:t>
            </a:r>
          </a:p>
          <a:p>
            <a:pPr>
              <a:buNone/>
            </a:pPr>
            <a:endParaRPr lang="tr-TR" sz="2800" dirty="0"/>
          </a:p>
          <a:p>
            <a:endParaRPr lang="tr-TR" sz="2800" dirty="0"/>
          </a:p>
        </p:txBody>
      </p:sp>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rmAutofit/>
          </a:bodyPr>
          <a:lstStyle/>
          <a:p>
            <a:pPr algn="ctr"/>
            <a:r>
              <a:rPr lang="tr-TR" sz="3200" b="1" dirty="0" smtClean="0">
                <a:solidFill>
                  <a:srgbClr val="FF0000"/>
                </a:solidFill>
                <a:latin typeface="Comic Sans MS" pitchFamily="66" charset="0"/>
              </a:rPr>
              <a:t>Çalışanların Yükümlülükleri</a:t>
            </a:r>
            <a:endParaRPr lang="tr-TR" sz="3200" dirty="0"/>
          </a:p>
        </p:txBody>
      </p:sp>
      <p:sp>
        <p:nvSpPr>
          <p:cNvPr id="3" name="2 İçerik Yer Tutucusu"/>
          <p:cNvSpPr>
            <a:spLocks noGrp="1"/>
          </p:cNvSpPr>
          <p:nvPr>
            <p:ph idx="1"/>
          </p:nvPr>
        </p:nvSpPr>
        <p:spPr>
          <a:xfrm>
            <a:off x="457200" y="1935480"/>
            <a:ext cx="4186808" cy="4085808"/>
          </a:xfrm>
        </p:spPr>
        <p:txBody>
          <a:bodyPr>
            <a:normAutofit fontScale="92500" lnSpcReduction="10000"/>
          </a:bodyPr>
          <a:lstStyle/>
          <a:p>
            <a:r>
              <a:rPr lang="tr-TR" dirty="0" smtClean="0">
                <a:latin typeface="Comic Sans MS" pitchFamily="66" charset="0"/>
              </a:rPr>
              <a:t> Çalışanlar, davranış ve kusurlarından dolayı, kendilerinin ve diğer kişilerin sağlık ve güvenliğinin olumsuz etkilenmemesi için azami dikkati gösterirler; görevlerini, işveren tarafından kendilerine verilen eğitim ve talimatlar doğrultusunda yaparlar,</a:t>
            </a:r>
          </a:p>
        </p:txBody>
      </p:sp>
      <p:pic>
        <p:nvPicPr>
          <p:cNvPr id="3076" name="Picture 4" descr="http://www.kadinvekadin.net/resimler/diger/ii_1.jpg">
            <a:hlinkClick r:id="rId2"/>
          </p:cNvPr>
          <p:cNvPicPr>
            <a:picLocks noChangeAspect="1" noChangeArrowheads="1"/>
          </p:cNvPicPr>
          <p:nvPr/>
        </p:nvPicPr>
        <p:blipFill>
          <a:blip r:embed="rId3" cstate="print"/>
          <a:srcRect/>
          <a:stretch>
            <a:fillRect/>
          </a:stretch>
        </p:blipFill>
        <p:spPr bwMode="auto">
          <a:xfrm>
            <a:off x="4716016" y="2204864"/>
            <a:ext cx="3647728" cy="2433719"/>
          </a:xfrm>
          <a:prstGeom prst="rect">
            <a:avLst/>
          </a:prstGeom>
          <a:noFill/>
        </p:spPr>
      </p:pic>
    </p:spTree>
  </p:cSld>
  <p:clrMapOvr>
    <a:masterClrMapping/>
  </p:clrMapOvr>
  <p:transition spd="med">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730</TotalTime>
  <Words>355</Words>
  <Application>Microsoft Office PowerPoint</Application>
  <PresentationFormat>Ekran Gösterisi (4:3)</PresentationFormat>
  <Paragraphs>34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Comic Sans MS</vt:lpstr>
      <vt:lpstr>Constantia</vt:lpstr>
      <vt:lpstr>Wingdings 2</vt:lpstr>
      <vt:lpstr>Akış</vt:lpstr>
      <vt:lpstr>PowerPoint Sunusu</vt:lpstr>
      <vt:lpstr>Çalışanların  Yükümlülükleri</vt:lpstr>
      <vt:lpstr>Çalışanların Yükümlülükleri  </vt:lpstr>
      <vt:lpstr>Çalışanların Yükümlülükleri</vt:lpstr>
      <vt:lpstr>Çalışanların Yükümlülükleri</vt:lpstr>
      <vt:lpstr>Çalışanların Yükümlülükleri</vt:lpstr>
      <vt:lpstr>Çalışanların Yükümlülükleri</vt:lpstr>
      <vt:lpstr>Çalışanların Yükümlülükleri</vt:lpstr>
      <vt:lpstr>Çalışanların Yükümlülükleri</vt:lpstr>
      <vt:lpstr>Çalışanların Yükümlülükleri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İŞVEREN İLE ÇALIŞANLARIN GÖREV, YETKİ VE YÜKÜMLÜLÜKLERİ  </dc:title>
  <dc:creator>Toshiba</dc:creator>
  <cp:lastModifiedBy>Ali Rıza GÜNER</cp:lastModifiedBy>
  <cp:revision>72</cp:revision>
  <dcterms:created xsi:type="dcterms:W3CDTF">2015-06-12T13:06:40Z</dcterms:created>
  <dcterms:modified xsi:type="dcterms:W3CDTF">2016-01-04T13:18:12Z</dcterms:modified>
</cp:coreProperties>
</file>